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525" r:id="rId3"/>
    <p:sldId id="526" r:id="rId4"/>
    <p:sldId id="568" r:id="rId5"/>
    <p:sldId id="257" r:id="rId6"/>
    <p:sldId id="258" r:id="rId7"/>
    <p:sldId id="604" r:id="rId8"/>
    <p:sldId id="612" r:id="rId9"/>
    <p:sldId id="613" r:id="rId10"/>
    <p:sldId id="522" r:id="rId11"/>
    <p:sldId id="508" r:id="rId12"/>
    <p:sldId id="606" r:id="rId13"/>
    <p:sldId id="608" r:id="rId14"/>
    <p:sldId id="609" r:id="rId15"/>
    <p:sldId id="509" r:id="rId16"/>
    <p:sldId id="511" r:id="rId17"/>
    <p:sldId id="513" r:id="rId18"/>
    <p:sldId id="523" r:id="rId19"/>
    <p:sldId id="607" r:id="rId20"/>
    <p:sldId id="517" r:id="rId21"/>
    <p:sldId id="524" r:id="rId22"/>
    <p:sldId id="514" r:id="rId23"/>
    <p:sldId id="614" r:id="rId24"/>
    <p:sldId id="615" r:id="rId25"/>
    <p:sldId id="515" r:id="rId26"/>
    <p:sldId id="516" r:id="rId27"/>
    <p:sldId id="519" r:id="rId28"/>
    <p:sldId id="527" r:id="rId29"/>
    <p:sldId id="616" r:id="rId30"/>
    <p:sldId id="617" r:id="rId31"/>
    <p:sldId id="528" r:id="rId32"/>
    <p:sldId id="529" r:id="rId33"/>
    <p:sldId id="530" r:id="rId34"/>
    <p:sldId id="610" r:id="rId35"/>
    <p:sldId id="611" r:id="rId36"/>
    <p:sldId id="560" r:id="rId37"/>
    <p:sldId id="561" r:id="rId38"/>
    <p:sldId id="559" r:id="rId39"/>
    <p:sldId id="562" r:id="rId40"/>
    <p:sldId id="563" r:id="rId41"/>
    <p:sldId id="565" r:id="rId42"/>
    <p:sldId id="566" r:id="rId43"/>
    <p:sldId id="567"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邓姝丹" initials="邓" lastIdx="1" clrIdx="0"/>
  <p:cmAuthor id="2" name="作者" initials="A" lastIdx="1" clrIdx="1"/>
  <p:cmAuthor id="3" name="Guo Xiaojian" initials="GX" lastIdx="1" clrIdx="2"/>
  <p:cmAuthor id="4" name="always"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6" autoAdjust="0"/>
  </p:normalViewPr>
  <p:slideViewPr>
    <p:cSldViewPr snapToGrid="0">
      <p:cViewPr varScale="1">
        <p:scale>
          <a:sx n="104" d="100"/>
          <a:sy n="104" d="100"/>
        </p:scale>
        <p:origin x="268"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EE4C-4B8A-49F9-B5B3-15A3A3187635}"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95889-C1CA-45B9-B350-F07A4E53C55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范文：</a:t>
            </a:r>
            <a:r>
              <a:rPr lang="en-US" altLang="zh-CN" dirty="0"/>
              <a:t>C6T1 model answer</a:t>
            </a:r>
            <a:endParaRPr lang="zh-CN" altLang="en-US" dirty="0"/>
          </a:p>
        </p:txBody>
      </p:sp>
      <p:sp>
        <p:nvSpPr>
          <p:cNvPr id="4" name="灯片编号占位符 3"/>
          <p:cNvSpPr>
            <a:spLocks noGrp="1"/>
          </p:cNvSpPr>
          <p:nvPr>
            <p:ph type="sldNum" sz="quarter" idx="5"/>
          </p:nvPr>
        </p:nvSpPr>
        <p:spPr/>
        <p:txBody>
          <a:bodyPr/>
          <a:lstStyle/>
          <a:p>
            <a:fld id="{23695889-C1CA-45B9-B350-F07A4E53C55A}"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范文： </a:t>
            </a:r>
            <a:r>
              <a:rPr lang="en-US" altLang="zh-CN" dirty="0"/>
              <a:t>C8T1 model answer</a:t>
            </a:r>
            <a:endParaRPr lang="zh-CN" altLang="en-US" dirty="0"/>
          </a:p>
        </p:txBody>
      </p:sp>
      <p:sp>
        <p:nvSpPr>
          <p:cNvPr id="4" name="灯片编号占位符 3"/>
          <p:cNvSpPr>
            <a:spLocks noGrp="1"/>
          </p:cNvSpPr>
          <p:nvPr>
            <p:ph type="sldNum" sz="quarter" idx="5"/>
          </p:nvPr>
        </p:nvSpPr>
        <p:spPr/>
        <p:txBody>
          <a:bodyPr/>
          <a:lstStyle/>
          <a:p>
            <a:fld id="{23695889-C1CA-45B9-B350-F07A4E53C55A}"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695889-C1CA-45B9-B350-F07A4E53C55A}"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FF0000"/>
                </a:solidFill>
              </a:rPr>
              <a:t>C4T4</a:t>
            </a:r>
            <a:r>
              <a:rPr lang="zh-CN" altLang="en-US" dirty="0"/>
              <a:t>范文：小作文范文集</a:t>
            </a:r>
          </a:p>
        </p:txBody>
      </p:sp>
      <p:sp>
        <p:nvSpPr>
          <p:cNvPr id="4" name="灯片编号占位符 3"/>
          <p:cNvSpPr>
            <a:spLocks noGrp="1"/>
          </p:cNvSpPr>
          <p:nvPr>
            <p:ph type="sldNum" sz="quarter" idx="5"/>
          </p:nvPr>
        </p:nvSpPr>
        <p:spPr/>
        <p:txBody>
          <a:bodyPr/>
          <a:lstStyle/>
          <a:p>
            <a:fld id="{23695889-C1CA-45B9-B350-F07A4E53C55A}" type="slidenum">
              <a:rPr lang="zh-CN" altLang="en-US" smtClean="0"/>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3416" y="3008375"/>
            <a:ext cx="9144000" cy="1415987"/>
          </a:xfrm>
        </p:spPr>
        <p:txBody>
          <a:bodyPr>
            <a:normAutofit/>
          </a:bodyPr>
          <a:lstStyle/>
          <a:p>
            <a:r>
              <a:rPr lang="zh-CN" altLang="en-US" sz="4800" dirty="0"/>
              <a:t>组合图</a:t>
            </a:r>
          </a:p>
        </p:txBody>
      </p:sp>
      <p:sp>
        <p:nvSpPr>
          <p:cNvPr id="4" name="标题 1"/>
          <p:cNvSpPr>
            <a:spLocks noGrp="1"/>
          </p:cNvSpPr>
          <p:nvPr/>
        </p:nvSpPr>
        <p:spPr>
          <a:xfrm>
            <a:off x="662940" y="1495235"/>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endParaRPr lang="en-US" altLang="zh-CN" sz="3600" dirty="0">
              <a:latin typeface="+mj-ea"/>
              <a:cs typeface="Times New Roman" panose="0202050305040509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3572825" y="1949017"/>
            <a:ext cx="5616146"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1. </a:t>
            </a:r>
            <a:r>
              <a:rPr lang="zh-CN" altLang="en-US" dirty="0">
                <a:latin typeface="+mn-ea"/>
                <a:cs typeface="宋体" pitchFamily="2" charset="-122"/>
              </a:rPr>
              <a:t>组合图首段</a:t>
            </a:r>
          </a:p>
          <a:p>
            <a:pPr algn="l">
              <a:lnSpc>
                <a:spcPct val="150000"/>
              </a:lnSpc>
              <a:buClr>
                <a:srgbClr val="C00000"/>
              </a:buClr>
              <a:buFont typeface="微软雅黑" panose="020B0503020204020204" pitchFamily="34" charset="-122"/>
              <a:buChar char="￮"/>
            </a:pPr>
            <a:r>
              <a:rPr lang="en-US" altLang="zh-CN" dirty="0">
                <a:solidFill>
                  <a:srgbClr val="FF0000"/>
                </a:solidFill>
                <a:latin typeface="+mn-ea"/>
                <a:cs typeface="宋体" pitchFamily="2" charset="-122"/>
              </a:rPr>
              <a:t>2. </a:t>
            </a:r>
            <a:r>
              <a:rPr lang="zh-CN" altLang="en-US" dirty="0">
                <a:solidFill>
                  <a:srgbClr val="FF0000"/>
                </a:solidFill>
                <a:latin typeface="+mn-ea"/>
                <a:cs typeface="宋体" pitchFamily="2" charset="-122"/>
              </a:rPr>
              <a:t>组合图主体段</a:t>
            </a:r>
            <a:r>
              <a:rPr lang="en-US" altLang="zh-CN" dirty="0">
                <a:solidFill>
                  <a:srgbClr val="FF0000"/>
                </a:solidFill>
                <a:latin typeface="+mn-ea"/>
                <a:cs typeface="宋体" pitchFamily="2" charset="-122"/>
              </a:rPr>
              <a:t>+</a:t>
            </a:r>
            <a:r>
              <a:rPr lang="zh-CN" altLang="en-US" dirty="0">
                <a:solidFill>
                  <a:srgbClr val="FF0000"/>
                </a:solidFill>
                <a:latin typeface="+mn-ea"/>
                <a:cs typeface="宋体" pitchFamily="2" charset="-122"/>
              </a:rPr>
              <a:t>范文分析</a:t>
            </a:r>
            <a:endParaRPr lang="en-US" altLang="zh-CN" dirty="0">
              <a:solidFill>
                <a:srgbClr val="FF0000"/>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3. </a:t>
            </a:r>
            <a:r>
              <a:rPr lang="zh-CN" altLang="en-US" dirty="0">
                <a:solidFill>
                  <a:schemeClr val="tx1"/>
                </a:solidFill>
                <a:latin typeface="+mn-ea"/>
                <a:cs typeface="宋体" pitchFamily="2" charset="-122"/>
              </a:rPr>
              <a:t>组合图尾段</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4.</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课堂练习</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5.</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总结</a:t>
            </a:r>
            <a:endParaRPr lang="zh-CN" altLang="en-US" u="sng" dirty="0">
              <a:solidFill>
                <a:schemeClr val="tx1"/>
              </a:solidFill>
              <a:latin typeface="+mn-ea"/>
              <a:cs typeface="宋体" pitchFamily="2" charset="-122"/>
            </a:endParaRPr>
          </a:p>
        </p:txBody>
      </p:sp>
      <p:sp>
        <p:nvSpPr>
          <p:cNvPr id="5" name="标题 1"/>
          <p:cNvSpPr>
            <a:spLocks noGrp="1"/>
          </p:cNvSpPr>
          <p:nvPr/>
        </p:nvSpPr>
        <p:spPr>
          <a:xfrm>
            <a:off x="507492" y="452819"/>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r>
              <a:rPr lang="en-US" altLang="zh-CN" sz="3600" dirty="0">
                <a:latin typeface="+mj-ea"/>
                <a:cs typeface="Times New Roman" panose="02020503050405090304" charset="0"/>
              </a:rPr>
              <a:t>LESSON 2</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4"/>
          <a:stretch>
            <a:fillRect/>
          </a:stretch>
        </p:blipFill>
        <p:spPr>
          <a:xfrm>
            <a:off x="254582" y="1213850"/>
            <a:ext cx="5007973" cy="5644150"/>
          </a:xfrm>
          <a:prstGeom prst="rect">
            <a:avLst/>
          </a:prstGeom>
        </p:spPr>
      </p:pic>
      <p:sp>
        <p:nvSpPr>
          <p:cNvPr id="2" name="标题 1"/>
          <p:cNvSpPr>
            <a:spLocks noGrp="1"/>
          </p:cNvSpPr>
          <p:nvPr>
            <p:ph type="title"/>
          </p:nvPr>
        </p:nvSpPr>
        <p:spPr>
          <a:xfrm>
            <a:off x="569595" y="865348"/>
            <a:ext cx="3697605" cy="438247"/>
          </a:xfrm>
        </p:spPr>
        <p:txBody>
          <a:bodyPr>
            <a:normAutofit fontScale="90000"/>
          </a:bodyPr>
          <a:lstStyle/>
          <a:p>
            <a:pPr algn="l"/>
            <a:r>
              <a:rPr lang="en-US" altLang="zh-CN" sz="2800" b="1" dirty="0">
                <a:solidFill>
                  <a:srgbClr val="FF0000"/>
                </a:solidFill>
              </a:rPr>
              <a:t>C6T1</a:t>
            </a:r>
          </a:p>
        </p:txBody>
      </p:sp>
      <p:sp>
        <p:nvSpPr>
          <p:cNvPr id="5" name="文本框 4"/>
          <p:cNvSpPr txBox="1"/>
          <p:nvPr/>
        </p:nvSpPr>
        <p:spPr>
          <a:xfrm>
            <a:off x="6527800" y="2636520"/>
            <a:ext cx="4259580" cy="1130300"/>
          </a:xfrm>
          <a:prstGeom prst="rect">
            <a:avLst/>
          </a:prstGeom>
          <a:noFill/>
        </p:spPr>
        <p:txBody>
          <a:bodyPr wrap="square" rtlCol="0">
            <a:spAutoFit/>
          </a:bodyPr>
          <a:lstStyle/>
          <a:p>
            <a:pPr>
              <a:lnSpc>
                <a:spcPct val="130000"/>
              </a:lnSpc>
            </a:pPr>
            <a:r>
              <a:rPr lang="zh-CN" altLang="en-US" sz="2800" b="1" dirty="0"/>
              <a:t>组合图</a:t>
            </a:r>
          </a:p>
          <a:p>
            <a:pPr>
              <a:lnSpc>
                <a:spcPct val="130000"/>
              </a:lnSpc>
            </a:pPr>
            <a:r>
              <a:rPr lang="zh-CN" altLang="en-US" sz="2400" b="1" dirty="0"/>
              <a:t>动态图</a:t>
            </a:r>
            <a:r>
              <a:rPr lang="en-US" altLang="zh-CN" sz="2400" b="1" dirty="0"/>
              <a:t>(</a:t>
            </a:r>
            <a:r>
              <a:rPr lang="zh-CN" altLang="en-US" sz="2400" b="1" dirty="0"/>
              <a:t>线</a:t>
            </a:r>
            <a:r>
              <a:rPr lang="en-US" altLang="zh-CN" sz="2400" b="1" dirty="0"/>
              <a:t>)+</a:t>
            </a:r>
            <a:r>
              <a:rPr lang="zh-CN" altLang="en-US" sz="2400" b="1" dirty="0"/>
              <a:t>静态图</a:t>
            </a:r>
            <a:r>
              <a:rPr lang="en-US" altLang="zh-CN" sz="2400" b="1" dirty="0"/>
              <a:t>(</a:t>
            </a:r>
            <a:r>
              <a:rPr lang="zh-CN" altLang="en-US" sz="2400" b="1" dirty="0"/>
              <a:t>表</a:t>
            </a:r>
            <a:r>
              <a:rPr lang="en-US" altLang="zh-CN" sz="2400" b="1" dirty="0"/>
              <a:t>)</a:t>
            </a:r>
            <a:endParaRPr lang="zh-CN" altLang="en-US" sz="2400" b="1" dirty="0"/>
          </a:p>
        </p:txBody>
      </p:sp>
      <p:sp>
        <p:nvSpPr>
          <p:cNvPr id="3" name="文本框 2"/>
          <p:cNvSpPr txBox="1"/>
          <p:nvPr/>
        </p:nvSpPr>
        <p:spPr>
          <a:xfrm>
            <a:off x="6600190" y="4149090"/>
            <a:ext cx="4259580" cy="519181"/>
          </a:xfrm>
          <a:prstGeom prst="rect">
            <a:avLst/>
          </a:prstGeom>
          <a:noFill/>
        </p:spPr>
        <p:txBody>
          <a:bodyPr wrap="square" rtlCol="0">
            <a:spAutoFit/>
          </a:bodyPr>
          <a:lstStyle/>
          <a:p>
            <a:pPr>
              <a:lnSpc>
                <a:spcPct val="130000"/>
              </a:lnSpc>
            </a:pPr>
            <a:r>
              <a:rPr lang="zh-CN" altLang="en-US" sz="2400" b="1" dirty="0">
                <a:highlight>
                  <a:srgbClr val="00FF00"/>
                </a:highlight>
              </a:rPr>
              <a:t>一图一段</a:t>
            </a:r>
          </a:p>
        </p:txBody>
      </p:sp>
      <p:sp>
        <p:nvSpPr>
          <p:cNvPr id="7" name="标题 1"/>
          <p:cNvSpPr txBox="1"/>
          <p:nvPr/>
        </p:nvSpPr>
        <p:spPr>
          <a:xfrm>
            <a:off x="2285902" y="202566"/>
            <a:ext cx="72185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2. </a:t>
            </a:r>
            <a:r>
              <a:rPr lang="zh-CN" altLang="en-US" sz="3600" dirty="0"/>
              <a:t>组合图主体段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内容占位符 48"/>
          <p:cNvGraphicFramePr/>
          <p:nvPr>
            <p:custDataLst>
              <p:tags r:id="rId1"/>
            </p:custDataLst>
          </p:nvPr>
        </p:nvGraphicFramePr>
        <p:xfrm>
          <a:off x="838200" y="1951990"/>
          <a:ext cx="10516235" cy="3676650"/>
        </p:xfrm>
        <a:graphic>
          <a:graphicData uri="http://schemas.openxmlformats.org/drawingml/2006/table">
            <a:tbl>
              <a:tblPr firstRow="1" bandRow="1"/>
              <a:tblGrid>
                <a:gridCol w="1938020">
                  <a:extLst>
                    <a:ext uri="{9D8B030D-6E8A-4147-A177-3AD203B41FA5}">
                      <a16:colId xmlns:a16="http://schemas.microsoft.com/office/drawing/2014/main" val="20000"/>
                    </a:ext>
                  </a:extLst>
                </a:gridCol>
                <a:gridCol w="2675255">
                  <a:extLst>
                    <a:ext uri="{9D8B030D-6E8A-4147-A177-3AD203B41FA5}">
                      <a16:colId xmlns:a16="http://schemas.microsoft.com/office/drawing/2014/main" val="20001"/>
                    </a:ext>
                  </a:extLst>
                </a:gridCol>
                <a:gridCol w="5902960">
                  <a:extLst>
                    <a:ext uri="{9D8B030D-6E8A-4147-A177-3AD203B41FA5}">
                      <a16:colId xmlns:a16="http://schemas.microsoft.com/office/drawing/2014/main" val="20002"/>
                    </a:ext>
                  </a:extLst>
                </a:gridCol>
              </a:tblGrid>
              <a:tr h="735330">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段落</a:t>
                      </a:r>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句数</a:t>
                      </a: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方式</a:t>
                      </a: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extLst>
                  <a:ext uri="{0D108BD9-81ED-4DB2-BD59-A6C34878D82A}">
                    <a16:rowId xmlns:a16="http://schemas.microsoft.com/office/drawing/2014/main" val="10000"/>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开头段</a:t>
                      </a:r>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en-US" altLang="zh-CN" sz="2400" dirty="0"/>
                        <a:t>1-2</a:t>
                      </a:r>
                      <a:r>
                        <a:rPr lang="zh-CN" altLang="en-US" sz="2400" dirty="0"/>
                        <a:t>句</a:t>
                      </a: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改写</a:t>
                      </a:r>
                      <a:r>
                        <a:rPr lang="zh-CN" altLang="en-US" sz="2400" dirty="0">
                          <a:sym typeface="+mn-ea"/>
                        </a:rPr>
                        <a:t>题目</a:t>
                      </a:r>
                      <a:endParaRPr lang="zh-CN" altLang="en-US" sz="2400" b="1" dirty="0">
                        <a:sym typeface="+mn-ea"/>
                      </a:endParaRP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主体段</a:t>
                      </a:r>
                      <a:r>
                        <a:rPr lang="en-US" altLang="zh-CN" sz="2400" dirty="0"/>
                        <a:t>1</a:t>
                      </a:r>
                      <a:endParaRPr lang="en-U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algn="ctr" defTabSz="914400" rtl="0" eaLnBrk="1" latinLnBrk="0" hangingPunct="1"/>
                      <a:endParaRPr lang="zh-CN" altLang="en-US" sz="2400" kern="1200" dirty="0"/>
                    </a:p>
                    <a:p>
                      <a:pPr marL="0" algn="ctr" defTabSz="914400" rtl="0" eaLnBrk="1" latinLnBrk="0" hangingPunct="1"/>
                      <a:r>
                        <a:rPr lang="en-US" altLang="zh-CN" sz="2400" kern="1200" dirty="0"/>
                        <a:t>x</a:t>
                      </a:r>
                      <a:r>
                        <a:rPr lang="zh-CN" altLang="en-US" sz="2400" kern="1200" dirty="0"/>
                        <a:t>句</a:t>
                      </a:r>
                      <a:endParaRPr lang="zh-CN" altLang="en-US" sz="2400" kern="1200" dirty="0">
                        <a:solidFill>
                          <a:schemeClr val="dk1"/>
                        </a:solidFill>
                        <a:latin typeface="+mn-lt"/>
                        <a:ea typeface="+mn-ea"/>
                        <a:cs typeface="+mn-cs"/>
                      </a:endParaRP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algn="ctr" defTabSz="914400" rtl="0" eaLnBrk="1" latinLnBrk="0" hangingPunct="1"/>
                      <a:endParaRPr lang="zh-CN" altLang="en-US" sz="2400" kern="1200" dirty="0"/>
                    </a:p>
                    <a:p>
                      <a:pPr marL="0" algn="ctr" defTabSz="914400" rtl="0" eaLnBrk="1" latinLnBrk="0" hangingPunct="1"/>
                      <a:r>
                        <a:rPr lang="zh-CN" altLang="en-US" sz="2400" kern="1200" dirty="0"/>
                        <a:t>一图一段</a:t>
                      </a:r>
                    </a:p>
                    <a:p>
                      <a:pPr marL="0" algn="ctr" defTabSz="914400" rtl="0" eaLnBrk="1" latinLnBrk="0" hangingPunct="1"/>
                      <a:r>
                        <a:rPr lang="en-US" altLang="zh-CN" sz="2400" kern="1200" dirty="0"/>
                        <a:t>x</a:t>
                      </a:r>
                      <a:r>
                        <a:rPr lang="zh-CN" altLang="en-US" sz="2400" kern="1200" dirty="0"/>
                        <a:t>为具体数据描写</a:t>
                      </a:r>
                    </a:p>
                    <a:p>
                      <a:pPr marL="0" algn="ctr" defTabSz="914400" rtl="0" eaLnBrk="1" latinLnBrk="0" hangingPunct="1"/>
                      <a:r>
                        <a:rPr lang="zh-CN" altLang="en-US" sz="2400" kern="1200" dirty="0"/>
                        <a:t>（挑选重点特征概括，不要流水账式描述）</a:t>
                      </a:r>
                      <a:endParaRPr lang="zh-CN" altLang="en-US" sz="2400" kern="1200" dirty="0">
                        <a:solidFill>
                          <a:schemeClr val="dk1"/>
                        </a:solidFill>
                        <a:latin typeface="+mn-lt"/>
                        <a:ea typeface="+mn-ea"/>
                        <a:cs typeface="+mn-cs"/>
                      </a:endParaRP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is-IS" altLang="zh-CN" sz="2400" dirty="0"/>
                        <a:t>……</a:t>
                      </a:r>
                      <a:endParaRPr lang="is-I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主体段</a:t>
                      </a:r>
                      <a:r>
                        <a:rPr lang="en-US" altLang="zh-CN" sz="2400" dirty="0"/>
                        <a:t>n</a:t>
                      </a:r>
                      <a:endParaRPr lang="en-U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bl>
          </a:graphicData>
        </a:graphic>
      </p:graphicFrame>
      <p:sp>
        <p:nvSpPr>
          <p:cNvPr id="4" name="标题 3"/>
          <p:cNvSpPr>
            <a:spLocks noGrp="1"/>
          </p:cNvSpPr>
          <p:nvPr>
            <p:custDataLst>
              <p:tags r:id="rId2"/>
            </p:custDataLst>
          </p:nvPr>
        </p:nvSpPr>
        <p:spPr>
          <a:xfrm>
            <a:off x="753745" y="1758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olidFill>
                  <a:srgbClr val="C00000"/>
                </a:solidFill>
                <a:latin typeface="Californian FB" panose="0207040306080B030204" pitchFamily="18" charset="0"/>
                <a:ea typeface="微软雅黑 Light" panose="020B0502040204020203" pitchFamily="34" charset="-122"/>
              </a:rPr>
              <a:t>组合图段落结构</a:t>
            </a:r>
          </a:p>
        </p:txBody>
      </p:sp>
      <p:sp>
        <p:nvSpPr>
          <p:cNvPr id="2" name="文本框 1"/>
          <p:cNvSpPr txBox="1"/>
          <p:nvPr>
            <p:custDataLst>
              <p:tags r:id="rId3"/>
            </p:custDataLst>
          </p:nvPr>
        </p:nvSpPr>
        <p:spPr>
          <a:xfrm>
            <a:off x="8110441" y="1047657"/>
            <a:ext cx="1402080" cy="460375"/>
          </a:xfrm>
          <a:prstGeom prst="rect">
            <a:avLst/>
          </a:prstGeom>
          <a:noFill/>
        </p:spPr>
        <p:txBody>
          <a:bodyPr wrap="none" rtlCol="0">
            <a:spAutoFit/>
          </a:bodyPr>
          <a:lstStyle/>
          <a:p>
            <a:r>
              <a:rPr kumimoji="1" lang="zh-CN" altLang="en-US" sz="2400" dirty="0">
                <a:latin typeface="微软雅黑" charset="0"/>
                <a:ea typeface="微软雅黑" charset="0"/>
                <a:cs typeface="微软雅黑" charset="0"/>
              </a:rPr>
              <a:t>总分结构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内容占位符 2"/>
          <p:cNvSpPr>
            <a:spLocks noGrp="1" noChangeArrowheads="1"/>
          </p:cNvSpPr>
          <p:nvPr>
            <p:ph idx="1"/>
          </p:nvPr>
        </p:nvSpPr>
        <p:spPr>
          <a:xfrm>
            <a:off x="964565" y="1484630"/>
            <a:ext cx="9703435" cy="5535295"/>
          </a:xfrm>
        </p:spPr>
        <p:txBody>
          <a:bodyPr/>
          <a:lstStyle/>
          <a:p>
            <a:pPr>
              <a:defRPr/>
            </a:pPr>
            <a:r>
              <a:rPr lang="zh-CN" altLang="en-US" sz="2400" b="1" dirty="0">
                <a:solidFill>
                  <a:srgbClr val="FF0000"/>
                </a:solidFill>
                <a:latin typeface="Times New Roman" panose="02020503050405090304" charset="0"/>
              </a:rPr>
              <a:t>句型</a:t>
            </a:r>
          </a:p>
          <a:p>
            <a:pPr>
              <a:defRPr/>
            </a:pPr>
            <a:r>
              <a:rPr lang="zh-CN" altLang="en-US" sz="2400" b="1" dirty="0">
                <a:solidFill>
                  <a:srgbClr val="FF0000"/>
                </a:solidFill>
                <a:latin typeface="Times New Roman" panose="02020503050405090304" charset="0"/>
              </a:rPr>
              <a:t>由图可见，描述总体趋势</a:t>
            </a:r>
            <a:endParaRPr lang="en-US" altLang="zh-CN" sz="2400" b="1" dirty="0">
              <a:solidFill>
                <a:srgbClr val="FF0000"/>
              </a:solidFill>
              <a:latin typeface="Times New Roman" panose="02020503050405090304" charset="0"/>
            </a:endParaRPr>
          </a:p>
          <a:p>
            <a:pPr lvl="1">
              <a:defRPr/>
            </a:pPr>
            <a:r>
              <a:rPr lang="en-US" altLang="zh-CN" sz="2400" b="1" u="sng" dirty="0">
                <a:latin typeface="Times New Roman" panose="02020503050405090304" charset="0"/>
              </a:rPr>
              <a:t>According to the </a:t>
            </a:r>
            <a:r>
              <a:rPr lang="en-US" altLang="zh-CN" sz="2400" b="1" u="sng" dirty="0">
                <a:solidFill>
                  <a:srgbClr val="FF0000"/>
                </a:solidFill>
                <a:latin typeface="Times New Roman" panose="02020503050405090304" charset="0"/>
              </a:rPr>
              <a:t>pie chart</a:t>
            </a:r>
            <a:r>
              <a:rPr lang="en-US" altLang="zh-CN" sz="2400" b="1" dirty="0">
                <a:latin typeface="Times New Roman" panose="02020503050405090304" charset="0"/>
              </a:rPr>
              <a:t>, … </a:t>
            </a:r>
            <a:endParaRPr lang="zh-CN" altLang="zh-CN" sz="2400" b="1" dirty="0">
              <a:latin typeface="Times New Roman" panose="02020503050405090304" charset="0"/>
            </a:endParaRPr>
          </a:p>
          <a:p>
            <a:pPr lvl="1">
              <a:defRPr/>
            </a:pPr>
            <a:r>
              <a:rPr lang="en-US" altLang="zh-CN" sz="2400" b="1" u="sng" dirty="0">
                <a:latin typeface="Times New Roman" panose="02020503050405090304" charset="0"/>
              </a:rPr>
              <a:t>As shown in the </a:t>
            </a:r>
            <a:r>
              <a:rPr lang="en-US" altLang="zh-CN" sz="2400" b="1" u="sng" dirty="0">
                <a:solidFill>
                  <a:srgbClr val="FF0000"/>
                </a:solidFill>
                <a:latin typeface="Times New Roman" panose="02020503050405090304" charset="0"/>
              </a:rPr>
              <a:t>table</a:t>
            </a:r>
            <a:r>
              <a:rPr lang="en-US" altLang="zh-CN" sz="2400" b="1" dirty="0">
                <a:latin typeface="Times New Roman" panose="02020503050405090304" charset="0"/>
              </a:rPr>
              <a:t>, …</a:t>
            </a:r>
            <a:endParaRPr lang="zh-CN" altLang="zh-CN" sz="2400" b="1" dirty="0">
              <a:latin typeface="Times New Roman" panose="02020503050405090304" charset="0"/>
            </a:endParaRPr>
          </a:p>
          <a:p>
            <a:pPr lvl="1">
              <a:defRPr/>
            </a:pPr>
            <a:r>
              <a:rPr lang="en-US" altLang="zh-CN" sz="2400" b="1" u="sng" dirty="0">
                <a:latin typeface="Times New Roman" panose="02020503050405090304" charset="0"/>
              </a:rPr>
              <a:t>It</a:t>
            </a:r>
            <a:r>
              <a:rPr lang="zh-CN" altLang="en-US" sz="2400" b="1" u="sng" dirty="0">
                <a:latin typeface="Times New Roman" panose="02020503050405090304" charset="0"/>
              </a:rPr>
              <a:t> </a:t>
            </a:r>
            <a:r>
              <a:rPr lang="en-US" altLang="zh-CN" sz="2400" b="1" u="sng" dirty="0">
                <a:latin typeface="Times New Roman" panose="02020503050405090304" charset="0"/>
              </a:rPr>
              <a:t>can</a:t>
            </a:r>
            <a:r>
              <a:rPr lang="zh-CN" altLang="en-US" sz="2400" b="1" u="sng" dirty="0">
                <a:latin typeface="Times New Roman" panose="02020503050405090304" charset="0"/>
              </a:rPr>
              <a:t> </a:t>
            </a:r>
            <a:r>
              <a:rPr lang="en-US" altLang="zh-CN" sz="2400" b="1" u="sng" dirty="0">
                <a:latin typeface="Times New Roman" panose="02020503050405090304" charset="0"/>
              </a:rPr>
              <a:t>be</a:t>
            </a:r>
            <a:r>
              <a:rPr lang="zh-CN" altLang="en-US" sz="2400" b="1" u="sng" dirty="0">
                <a:latin typeface="Times New Roman" panose="02020503050405090304" charset="0"/>
              </a:rPr>
              <a:t> </a:t>
            </a:r>
            <a:r>
              <a:rPr lang="en-US" altLang="zh-CN" sz="2400" b="1" u="sng" dirty="0">
                <a:latin typeface="Times New Roman" panose="02020503050405090304" charset="0"/>
              </a:rPr>
              <a:t>seen</a:t>
            </a:r>
            <a:r>
              <a:rPr lang="zh-CN" altLang="en-US" sz="2400" b="1" u="sng" dirty="0">
                <a:latin typeface="Times New Roman" panose="02020503050405090304" charset="0"/>
              </a:rPr>
              <a:t> </a:t>
            </a:r>
            <a:r>
              <a:rPr lang="en-US" altLang="zh-CN" sz="2400" b="1" u="sng" dirty="0">
                <a:latin typeface="Times New Roman" panose="02020503050405090304" charset="0"/>
              </a:rPr>
              <a:t>from</a:t>
            </a:r>
            <a:r>
              <a:rPr lang="zh-CN" altLang="en-US" sz="2400" b="1" u="sng" dirty="0">
                <a:latin typeface="Times New Roman" panose="02020503050405090304" charset="0"/>
              </a:rPr>
              <a:t> </a:t>
            </a:r>
            <a:r>
              <a:rPr lang="en-US" altLang="zh-CN" sz="2400" b="1" u="sng" dirty="0">
                <a:latin typeface="Times New Roman" panose="02020503050405090304" charset="0"/>
              </a:rPr>
              <a:t>the</a:t>
            </a:r>
            <a:r>
              <a:rPr lang="zh-CN" altLang="en-US" sz="2400" b="1" u="sng" dirty="0">
                <a:latin typeface="Times New Roman" panose="02020503050405090304" charset="0"/>
              </a:rPr>
              <a:t> </a:t>
            </a:r>
            <a:r>
              <a:rPr lang="en-US" altLang="zh-CN" sz="2400" b="1" u="sng" dirty="0">
                <a:solidFill>
                  <a:srgbClr val="FF0000"/>
                </a:solidFill>
                <a:latin typeface="Times New Roman" panose="02020503050405090304" charset="0"/>
              </a:rPr>
              <a:t>line</a:t>
            </a:r>
            <a:r>
              <a:rPr lang="zh-CN" altLang="en-US" sz="2400" b="1" u="sng" dirty="0">
                <a:solidFill>
                  <a:srgbClr val="FF0000"/>
                </a:solidFill>
                <a:latin typeface="Times New Roman" panose="02020503050405090304" charset="0"/>
              </a:rPr>
              <a:t> </a:t>
            </a:r>
            <a:r>
              <a:rPr lang="en-US" altLang="zh-CN" sz="2400" b="1" u="sng" dirty="0">
                <a:solidFill>
                  <a:srgbClr val="FF0000"/>
                </a:solidFill>
                <a:latin typeface="Times New Roman" panose="02020503050405090304" charset="0"/>
              </a:rPr>
              <a:t>graph</a:t>
            </a:r>
            <a:r>
              <a:rPr lang="zh-CN" altLang="en-US" sz="2400" b="1" u="sng" dirty="0">
                <a:solidFill>
                  <a:srgbClr val="FF0000"/>
                </a:solidFill>
                <a:latin typeface="Times New Roman" panose="02020503050405090304" charset="0"/>
              </a:rPr>
              <a:t> </a:t>
            </a:r>
            <a:r>
              <a:rPr lang="en-US" altLang="zh-CN" sz="2400" b="1" u="sng" dirty="0">
                <a:latin typeface="Times New Roman" panose="02020503050405090304" charset="0"/>
              </a:rPr>
              <a:t>that</a:t>
            </a:r>
            <a:r>
              <a:rPr lang="zh-CN" altLang="en-US" sz="2400" b="1" u="sng" dirty="0">
                <a:latin typeface="Times New Roman" panose="02020503050405090304" charset="0"/>
              </a:rPr>
              <a:t> </a:t>
            </a:r>
            <a:r>
              <a:rPr lang="is-IS" altLang="zh-CN" sz="2400" b="1" u="sng" dirty="0">
                <a:latin typeface="Times New Roman" panose="02020503050405090304" charset="0"/>
              </a:rPr>
              <a:t>…</a:t>
            </a:r>
            <a:endParaRPr lang="zh-CN" altLang="en-US" sz="2400" b="1" u="sng" dirty="0">
              <a:latin typeface="Times New Roman" panose="02020503050405090304" charset="0"/>
            </a:endParaRPr>
          </a:p>
          <a:p>
            <a:pPr marL="457200" lvl="1" indent="0">
              <a:buFont typeface="Arial" panose="020B0604020202090204" pitchFamily="34" charset="0"/>
              <a:buNone/>
              <a:defRPr/>
            </a:pPr>
            <a:endParaRPr lang="zh-CN" altLang="en-US" sz="2400" b="1" u="sng" dirty="0">
              <a:latin typeface="Times New Roman" panose="02020503050405090304" charset="0"/>
            </a:endParaRPr>
          </a:p>
          <a:p>
            <a:pPr>
              <a:defRPr/>
            </a:pPr>
            <a:r>
              <a:rPr lang="zh-CN" altLang="en-US" sz="2400" b="1" dirty="0">
                <a:solidFill>
                  <a:srgbClr val="FF0000"/>
                </a:solidFill>
                <a:latin typeface="Times New Roman" panose="02020503050405090304" charset="0"/>
              </a:rPr>
              <a:t>具体来说，具体信息描述</a:t>
            </a:r>
          </a:p>
          <a:p>
            <a:pPr marL="342900" lvl="1" indent="-342900">
              <a:buFont typeface="Arial" panose="020B0604020202090204" pitchFamily="34" charset="0"/>
              <a:buChar char="•"/>
              <a:defRPr/>
            </a:pPr>
            <a:r>
              <a:rPr lang="en-US" altLang="zh-CN" sz="2400" b="1" dirty="0">
                <a:latin typeface="Times New Roman" panose="02020503050405090304" charset="0"/>
              </a:rPr>
              <a:t>To be more specific, … = more specifically</a:t>
            </a:r>
            <a:endParaRPr lang="zh-CN" altLang="en-US" sz="2400" b="1" dirty="0">
              <a:latin typeface="Times New Roman" panose="02020503050405090304" charset="0"/>
            </a:endParaRPr>
          </a:p>
          <a:p>
            <a:pPr marL="342900" lvl="1" indent="-342900">
              <a:buFont typeface="Arial" panose="020B0604020202090204" pitchFamily="34" charset="0"/>
              <a:buChar char="•"/>
              <a:defRPr/>
            </a:pPr>
            <a:r>
              <a:rPr lang="en-US" altLang="zh-CN" sz="2400" b="1" dirty="0">
                <a:latin typeface="Times New Roman" panose="02020503050405090304" charset="0"/>
              </a:rPr>
              <a:t>To be more exact, … = more exactly</a:t>
            </a:r>
          </a:p>
          <a:p>
            <a:pPr marL="457200" lvl="1" indent="0">
              <a:buFont typeface="Arial" panose="020B0604020202090204" pitchFamily="34" charset="0"/>
              <a:buNone/>
              <a:defRPr/>
            </a:pPr>
            <a:endParaRPr lang="zh-CN" altLang="en-US" sz="2400" b="1" dirty="0">
              <a:latin typeface="Times New Roman" panose="02020503050405090304" charset="0"/>
            </a:endParaRPr>
          </a:p>
          <a:p>
            <a:pPr>
              <a:defRPr/>
            </a:pPr>
            <a:endParaRPr lang="en-US" altLang="zh-CN" dirty="0"/>
          </a:p>
          <a:p>
            <a:pPr lvl="1">
              <a:defRPr/>
            </a:pPr>
            <a:endParaRPr lang="en-US" altLang="zh-CN" sz="2400" b="1" dirty="0"/>
          </a:p>
          <a:p>
            <a:pPr lvl="1">
              <a:defRPr/>
            </a:pPr>
            <a:endParaRPr lang="en-US" altLang="zh-CN" sz="2400" b="1" dirty="0"/>
          </a:p>
          <a:p>
            <a:pPr lvl="1">
              <a:buFont typeface="Arial" panose="020B0604020202090204" pitchFamily="34" charset="0"/>
              <a:buNone/>
              <a:defRPr/>
            </a:pPr>
            <a:endParaRPr lang="en-US" altLang="zh-CN" sz="2400" b="1" dirty="0"/>
          </a:p>
          <a:p>
            <a:pPr>
              <a:defRPr/>
            </a:pPr>
            <a:endParaRPr lang="zh-CN" altLang="en-US" dirty="0"/>
          </a:p>
        </p:txBody>
      </p:sp>
      <p:sp>
        <p:nvSpPr>
          <p:cNvPr id="7" name="标题 1"/>
          <p:cNvSpPr txBox="1"/>
          <p:nvPr>
            <p:custDataLst>
              <p:tags r:id="rId1"/>
            </p:custDataLst>
          </p:nvPr>
        </p:nvSpPr>
        <p:spPr>
          <a:xfrm>
            <a:off x="2285902" y="202566"/>
            <a:ext cx="72185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2. </a:t>
            </a:r>
            <a:r>
              <a:rPr lang="zh-CN" altLang="en-US" sz="3600" dirty="0"/>
              <a:t>组合图主体段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linds(horizontal)">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7">
                                            <p:txEl>
                                              <p:pRg st="1" end="1"/>
                                            </p:txEl>
                                          </p:spTgt>
                                        </p:tgtEl>
                                        <p:attrNameLst>
                                          <p:attrName>style.visibility</p:attrName>
                                        </p:attrNameLst>
                                      </p:cBhvr>
                                      <p:to>
                                        <p:strVal val="visible"/>
                                      </p:to>
                                    </p:set>
                                    <p:animEffect transition="in" filter="blinds(horizontal)">
                                      <p:cBhvr>
                                        <p:cTn id="12" dur="500"/>
                                        <p:tgtEl>
                                          <p:spTgt spid="7270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2707">
                                            <p:txEl>
                                              <p:pRg st="2" end="2"/>
                                            </p:txEl>
                                          </p:spTgt>
                                        </p:tgtEl>
                                        <p:attrNameLst>
                                          <p:attrName>style.visibility</p:attrName>
                                        </p:attrNameLst>
                                      </p:cBhvr>
                                      <p:to>
                                        <p:strVal val="visible"/>
                                      </p:to>
                                    </p:set>
                                    <p:animEffect transition="in" filter="blinds(horizontal)">
                                      <p:cBhvr>
                                        <p:cTn id="15" dur="500"/>
                                        <p:tgtEl>
                                          <p:spTgt spid="7270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2707">
                                            <p:txEl>
                                              <p:pRg st="3" end="3"/>
                                            </p:txEl>
                                          </p:spTgt>
                                        </p:tgtEl>
                                        <p:attrNameLst>
                                          <p:attrName>style.visibility</p:attrName>
                                        </p:attrNameLst>
                                      </p:cBhvr>
                                      <p:to>
                                        <p:strVal val="visible"/>
                                      </p:to>
                                    </p:set>
                                    <p:animEffect transition="in" filter="blinds(horizontal)">
                                      <p:cBhvr>
                                        <p:cTn id="18" dur="500"/>
                                        <p:tgtEl>
                                          <p:spTgt spid="7270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707">
                                            <p:txEl>
                                              <p:pRg st="4" end="4"/>
                                            </p:txEl>
                                          </p:spTgt>
                                        </p:tgtEl>
                                        <p:attrNameLst>
                                          <p:attrName>style.visibility</p:attrName>
                                        </p:attrNameLst>
                                      </p:cBhvr>
                                      <p:to>
                                        <p:strVal val="visible"/>
                                      </p:to>
                                    </p:set>
                                    <p:animEffect transition="in" filter="blinds(horizontal)">
                                      <p:cBhvr>
                                        <p:cTn id="21" dur="500"/>
                                        <p:tgtEl>
                                          <p:spTgt spid="7270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2707">
                                            <p:txEl>
                                              <p:pRg st="6" end="6"/>
                                            </p:txEl>
                                          </p:spTgt>
                                        </p:tgtEl>
                                        <p:attrNameLst>
                                          <p:attrName>style.visibility</p:attrName>
                                        </p:attrNameLst>
                                      </p:cBhvr>
                                      <p:to>
                                        <p:strVal val="visible"/>
                                      </p:to>
                                    </p:set>
                                    <p:anim calcmode="lin" valueType="num">
                                      <p:cBhvr additive="base">
                                        <p:cTn id="26" dur="500" fill="hold"/>
                                        <p:tgtEl>
                                          <p:spTgt spid="72707">
                                            <p:txEl>
                                              <p:pRg st="6" end="6"/>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27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2707">
                                            <p:txEl>
                                              <p:pRg st="7" end="7"/>
                                            </p:txEl>
                                          </p:spTgt>
                                        </p:tgtEl>
                                        <p:attrNameLst>
                                          <p:attrName>style.visibility</p:attrName>
                                        </p:attrNameLst>
                                      </p:cBhvr>
                                      <p:to>
                                        <p:strVal val="visible"/>
                                      </p:to>
                                    </p:set>
                                    <p:anim calcmode="lin" valueType="num">
                                      <p:cBhvr additive="base">
                                        <p:cTn id="32" dur="500" fill="hold"/>
                                        <p:tgtEl>
                                          <p:spTgt spid="72707">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27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2707">
                                            <p:txEl>
                                              <p:pRg st="8" end="8"/>
                                            </p:txEl>
                                          </p:spTgt>
                                        </p:tgtEl>
                                        <p:attrNameLst>
                                          <p:attrName>style.visibility</p:attrName>
                                        </p:attrNameLst>
                                      </p:cBhvr>
                                      <p:to>
                                        <p:strVal val="visible"/>
                                      </p:to>
                                    </p:set>
                                    <p:anim calcmode="lin" valueType="num">
                                      <p:cBhvr additive="base">
                                        <p:cTn id="38" dur="500" fill="hold"/>
                                        <p:tgtEl>
                                          <p:spTgt spid="72707">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27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custDataLst>
              <p:tags r:id="rId1"/>
            </p:custDataLst>
          </p:nvPr>
        </p:nvSpPr>
        <p:spPr>
          <a:xfrm>
            <a:off x="2285902" y="202566"/>
            <a:ext cx="72185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2. </a:t>
            </a:r>
            <a:r>
              <a:rPr lang="zh-CN" altLang="en-US" sz="3600" dirty="0"/>
              <a:t>组合图主体段</a:t>
            </a:r>
          </a:p>
        </p:txBody>
      </p:sp>
      <p:sp>
        <p:nvSpPr>
          <p:cNvPr id="3" name="内容占位符 1"/>
          <p:cNvSpPr>
            <a:spLocks noGrp="1" noChangeArrowheads="1"/>
          </p:cNvSpPr>
          <p:nvPr>
            <p:ph sz="quarter" idx="4294967295"/>
            <p:custDataLst>
              <p:tags r:id="rId2"/>
            </p:custDataLst>
          </p:nvPr>
        </p:nvSpPr>
        <p:spPr>
          <a:xfrm>
            <a:off x="697865" y="1109345"/>
            <a:ext cx="10631170" cy="6096635"/>
          </a:xfrm>
        </p:spPr>
        <p:txBody>
          <a:bodyPr/>
          <a:lstStyle/>
          <a:p>
            <a:pPr marL="0" indent="0">
              <a:buFont typeface="Arial" panose="020B0604020202090204" pitchFamily="34" charset="0"/>
              <a:buNone/>
              <a:defRPr/>
            </a:pPr>
            <a:endParaRPr lang="en-US" altLang="zh-CN" sz="2800" b="1" dirty="0"/>
          </a:p>
          <a:p>
            <a:pPr marL="0" indent="0">
              <a:buFont typeface="Arial" panose="020B0604020202090204" pitchFamily="34" charset="0"/>
              <a:buNone/>
              <a:defRPr/>
            </a:pPr>
            <a:endParaRPr lang="en-US" altLang="zh-CN" sz="2400" b="1" dirty="0"/>
          </a:p>
          <a:p>
            <a:pPr lvl="1">
              <a:defRPr/>
            </a:pPr>
            <a:r>
              <a:rPr lang="en-US" altLang="en-US" sz="2400" b="1" dirty="0">
                <a:solidFill>
                  <a:srgbClr val="FF0000"/>
                </a:solidFill>
                <a:latin typeface="Times New Roman" panose="02020503050405090304" charset="0"/>
              </a:rPr>
              <a:t>衔接词 </a:t>
            </a:r>
            <a:endParaRPr lang="en-US" altLang="zh-CN" sz="2400" b="1" dirty="0">
              <a:solidFill>
                <a:srgbClr val="FF0000"/>
              </a:solidFill>
              <a:latin typeface="Times New Roman" panose="02020503050405090304" charset="0"/>
            </a:endParaRPr>
          </a:p>
          <a:p>
            <a:pPr marL="914400" lvl="1" indent="-457200">
              <a:buFont typeface="Arial" panose="020B0604020202090204" pitchFamily="34" charset="0"/>
              <a:buAutoNum type="arabicParenR"/>
              <a:defRPr/>
            </a:pPr>
            <a:r>
              <a:rPr lang="zh-CN" altLang="en-US" sz="2400" b="1" dirty="0">
                <a:latin typeface="Times New Roman" panose="02020503050405090304" charset="0"/>
              </a:rPr>
              <a:t>【之后】</a:t>
            </a:r>
            <a:r>
              <a:rPr lang="en-US" altLang="zh-CN" sz="2400" b="1" dirty="0">
                <a:latin typeface="Times New Roman" panose="02020503050405090304" charset="0"/>
              </a:rPr>
              <a:t>from then on, from that time onwards, after that, next, afterwards</a:t>
            </a:r>
          </a:p>
          <a:p>
            <a:pPr lvl="1">
              <a:buFont typeface="Arial" panose="020B0604020202090204" pitchFamily="34" charset="0"/>
              <a:buNone/>
              <a:defRPr/>
            </a:pPr>
            <a:r>
              <a:rPr lang="en-US" altLang="zh-CN" sz="2400" b="1" dirty="0">
                <a:latin typeface="Times New Roman" panose="02020503050405090304" charset="0"/>
              </a:rPr>
              <a:t>2) </a:t>
            </a:r>
            <a:r>
              <a:rPr lang="zh-CN" altLang="en-US" sz="2400" b="1" dirty="0">
                <a:latin typeface="Times New Roman" panose="02020503050405090304" charset="0"/>
              </a:rPr>
              <a:t>【转折】</a:t>
            </a:r>
            <a:r>
              <a:rPr lang="en-US" altLang="zh-CN" sz="2400" b="1" dirty="0">
                <a:latin typeface="Times New Roman" panose="02020503050405090304" charset="0"/>
              </a:rPr>
              <a:t>however/ by contrast</a:t>
            </a:r>
            <a:endParaRPr lang="zh-CN" altLang="en-US" sz="2400" b="1" dirty="0">
              <a:latin typeface="Times New Roman" panose="02020503050405090304" charset="0"/>
            </a:endParaRPr>
          </a:p>
          <a:p>
            <a:pPr lvl="1">
              <a:buFont typeface="Arial" panose="020B0604020202090204" pitchFamily="34" charset="0"/>
              <a:buNone/>
              <a:defRPr/>
            </a:pPr>
            <a:r>
              <a:rPr lang="en-US" altLang="zh-CN" sz="2400" b="1" dirty="0">
                <a:latin typeface="Times New Roman" panose="02020503050405090304" charset="0"/>
              </a:rPr>
              <a:t>3</a:t>
            </a:r>
            <a:r>
              <a:rPr lang="en-US" altLang="en-US" sz="2400" b="1" dirty="0">
                <a:latin typeface="Times New Roman" panose="02020503050405090304" charset="0"/>
              </a:rPr>
              <a:t>) </a:t>
            </a:r>
            <a:r>
              <a:rPr lang="zh-CN" altLang="en-US" sz="2400" b="1" dirty="0">
                <a:latin typeface="Times New Roman" panose="02020503050405090304" charset="0"/>
              </a:rPr>
              <a:t>【对比】</a:t>
            </a:r>
            <a:r>
              <a:rPr lang="en-US" altLang="zh-CN" sz="2400" b="1" dirty="0">
                <a:latin typeface="Times New Roman" panose="02020503050405090304" charset="0"/>
              </a:rPr>
              <a:t>while/ whilst</a:t>
            </a:r>
          </a:p>
          <a:p>
            <a:pPr lvl="1">
              <a:buFont typeface="Arial" panose="020B0604020202090204" pitchFamily="34" charset="0"/>
              <a:buNone/>
              <a:defRPr/>
            </a:pPr>
            <a:r>
              <a:rPr lang="en-US" altLang="zh-CN" sz="2400" b="1" dirty="0">
                <a:latin typeface="Times New Roman" panose="02020503050405090304" charset="0"/>
              </a:rPr>
              <a:t>4) </a:t>
            </a:r>
            <a:r>
              <a:rPr lang="zh-CN" altLang="en-US" sz="2400" b="1" dirty="0">
                <a:latin typeface="Times New Roman" panose="02020503050405090304" charset="0"/>
              </a:rPr>
              <a:t>【类比】</a:t>
            </a:r>
            <a:r>
              <a:rPr lang="en-US" altLang="zh-CN" sz="2400" b="1" dirty="0">
                <a:latin typeface="Times New Roman" panose="02020503050405090304" charset="0"/>
              </a:rPr>
              <a:t>similarly</a:t>
            </a:r>
            <a:r>
              <a:rPr lang="zh-CN" altLang="en-US" sz="2400" b="1" dirty="0">
                <a:latin typeface="Times New Roman" panose="02020503050405090304" charset="0"/>
              </a:rPr>
              <a:t> </a:t>
            </a:r>
            <a:r>
              <a:rPr lang="en-US" altLang="zh-CN" sz="2400" b="1" dirty="0">
                <a:latin typeface="Times New Roman" panose="02020503050405090304" charset="0"/>
              </a:rPr>
              <a:t>/</a:t>
            </a:r>
            <a:r>
              <a:rPr lang="zh-CN" altLang="en-US" sz="2400" b="1" dirty="0">
                <a:latin typeface="Times New Roman" panose="02020503050405090304" charset="0"/>
              </a:rPr>
              <a:t> </a:t>
            </a:r>
            <a:r>
              <a:rPr lang="en-US" altLang="zh-CN" sz="2400" b="1" dirty="0">
                <a:latin typeface="Times New Roman" panose="02020503050405090304" charset="0"/>
              </a:rPr>
              <a:t>likewise</a:t>
            </a:r>
            <a:r>
              <a:rPr lang="zh-CN" altLang="en-US" sz="2400" b="1" dirty="0">
                <a:latin typeface="Times New Roman" panose="02020503050405090304" charset="0"/>
              </a:rPr>
              <a:t> </a:t>
            </a:r>
            <a:endParaRPr lang="en-US" altLang="zh-CN" sz="2400" b="1" dirty="0">
              <a:latin typeface="Times New Roman" panose="02020503050405090304" charset="0"/>
            </a:endParaRPr>
          </a:p>
          <a:p>
            <a:pPr marL="0" indent="0">
              <a:buFont typeface="Arial" panose="020B0604020202090204" pitchFamily="34" charset="0"/>
              <a:buNone/>
              <a:defRPr/>
            </a:pP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260985"/>
            <a:ext cx="4234815" cy="1143000"/>
          </a:xfrm>
        </p:spPr>
        <p:txBody>
          <a:bodyPr/>
          <a:lstStyle/>
          <a:p>
            <a:r>
              <a:rPr lang="zh-CN" altLang="en-US" sz="3200" b="1" dirty="0">
                <a:solidFill>
                  <a:srgbClr val="FF0000"/>
                </a:solidFill>
              </a:rPr>
              <a:t>动态图</a:t>
            </a:r>
          </a:p>
        </p:txBody>
      </p:sp>
      <p:pic>
        <p:nvPicPr>
          <p:cNvPr id="4" name="内容占位符 3"/>
          <p:cNvPicPr>
            <a:picLocks noGrp="1" noChangeAspect="1"/>
          </p:cNvPicPr>
          <p:nvPr>
            <p:ph idx="1"/>
            <p:custDataLst>
              <p:tags r:id="rId1"/>
            </p:custDataLst>
          </p:nvPr>
        </p:nvPicPr>
        <p:blipFill>
          <a:blip r:embed="rId5"/>
          <a:stretch>
            <a:fillRect/>
          </a:stretch>
        </p:blipFill>
        <p:spPr>
          <a:xfrm>
            <a:off x="-96520" y="1557020"/>
            <a:ext cx="7726680" cy="3828415"/>
          </a:xfrm>
          <a:prstGeom prst="rect">
            <a:avLst/>
          </a:prstGeom>
        </p:spPr>
      </p:pic>
      <p:sp>
        <p:nvSpPr>
          <p:cNvPr id="5" name="文本框 4"/>
          <p:cNvSpPr txBox="1"/>
          <p:nvPr/>
        </p:nvSpPr>
        <p:spPr>
          <a:xfrm>
            <a:off x="7031990" y="2132965"/>
            <a:ext cx="3253105" cy="835025"/>
          </a:xfrm>
          <a:prstGeom prst="rect">
            <a:avLst/>
          </a:prstGeom>
          <a:noFill/>
          <a:ln w="28575" cmpd="sng">
            <a:solidFill>
              <a:schemeClr val="tx1"/>
            </a:solidFill>
            <a:prstDash val="solid"/>
          </a:ln>
        </p:spPr>
        <p:txBody>
          <a:bodyPr wrap="square" rtlCol="0" anchor="t">
            <a:spAutoFit/>
          </a:bodyPr>
          <a:lstStyle/>
          <a:p>
            <a:pPr algn="l">
              <a:lnSpc>
                <a:spcPct val="110000"/>
              </a:lnSpc>
            </a:pPr>
            <a:r>
              <a:rPr lang="zh-CN" altLang="en-US" sz="2200" dirty="0">
                <a:solidFill>
                  <a:srgbClr val="FF0000"/>
                </a:solidFill>
                <a:latin typeface="Calibri" charset="0"/>
                <a:cs typeface="Calibri" charset="0"/>
              </a:rPr>
              <a:t>the largest</a:t>
            </a:r>
            <a:r>
              <a:rPr lang="zh-CN" altLang="en-US" sz="2200" dirty="0">
                <a:solidFill>
                  <a:schemeClr val="tx1"/>
                </a:solidFill>
                <a:latin typeface="Calibri" charset="0"/>
                <a:cs typeface="Calibri" charset="0"/>
              </a:rPr>
              <a:t> quantity </a:t>
            </a:r>
          </a:p>
          <a:p>
            <a:pPr algn="l">
              <a:lnSpc>
                <a:spcPct val="110000"/>
              </a:lnSpc>
            </a:pPr>
            <a:r>
              <a:rPr lang="zh-CN" altLang="en-US" sz="2200" dirty="0">
                <a:solidFill>
                  <a:schemeClr val="tx1"/>
                </a:solidFill>
                <a:latin typeface="Calibri" charset="0"/>
                <a:cs typeface="Calibri" charset="0"/>
              </a:rPr>
              <a:t>increased </a:t>
            </a:r>
            <a:r>
              <a:rPr lang="zh-CN" altLang="en-US" sz="2200" dirty="0">
                <a:solidFill>
                  <a:srgbClr val="FF0000"/>
                </a:solidFill>
                <a:latin typeface="Calibri" charset="0"/>
                <a:cs typeface="Calibri" charset="0"/>
              </a:rPr>
              <a:t>dramatically</a:t>
            </a:r>
            <a:endParaRPr lang="zh-CN" altLang="en-US" sz="2200" dirty="0">
              <a:solidFill>
                <a:srgbClr val="FF0000"/>
              </a:solidFill>
              <a:highlight>
                <a:srgbClr val="E3BDC7"/>
              </a:highlight>
              <a:latin typeface="Calibri" charset="0"/>
              <a:cs typeface="Calibri" charset="0"/>
            </a:endParaRPr>
          </a:p>
        </p:txBody>
      </p:sp>
      <p:sp>
        <p:nvSpPr>
          <p:cNvPr id="12" name="文本框 4"/>
          <p:cNvSpPr txBox="1"/>
          <p:nvPr>
            <p:custDataLst>
              <p:tags r:id="rId2"/>
            </p:custDataLst>
          </p:nvPr>
        </p:nvSpPr>
        <p:spPr>
          <a:xfrm>
            <a:off x="7320915" y="933450"/>
            <a:ext cx="2063115" cy="521970"/>
          </a:xfrm>
          <a:prstGeom prst="rect">
            <a:avLst/>
          </a:prstGeom>
          <a:noFill/>
        </p:spPr>
        <p:txBody>
          <a:bodyPr wrap="square" rtlCol="0">
            <a:spAutoFit/>
            <a:scene3d>
              <a:camera prst="orthographicFront"/>
              <a:lightRig rig="threePt" dir="t"/>
            </a:scene3d>
          </a:bodyPr>
          <a:lstStyle>
            <a:lvl1pPr marL="0" lvl="0"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9pPr>
          </a:lstStyle>
          <a:p>
            <a:pPr algn="ctr"/>
            <a:r>
              <a:rPr lang="en-US" altLang="zh-CN" sz="2800" b="1" dirty="0">
                <a:solidFill>
                  <a:srgbClr val="FF0000"/>
                </a:solidFill>
                <a:effectLst>
                  <a:outerShdw blurRad="38100" dist="25400" dir="5400000" algn="ctr" rotWithShape="0">
                    <a:srgbClr val="6E747A">
                      <a:alpha val="43000"/>
                    </a:srgbClr>
                  </a:outerShdw>
                </a:effectLst>
                <a:latin typeface="Calibri" charset="0"/>
                <a:ea typeface="Calibri" charset="0"/>
                <a:cs typeface="Calibri" charset="0"/>
              </a:rPr>
              <a:t>TA</a:t>
            </a:r>
          </a:p>
        </p:txBody>
      </p:sp>
      <p:sp>
        <p:nvSpPr>
          <p:cNvPr id="6" name="文本框 5"/>
          <p:cNvSpPr txBox="1"/>
          <p:nvPr/>
        </p:nvSpPr>
        <p:spPr>
          <a:xfrm>
            <a:off x="3857625" y="5226050"/>
            <a:ext cx="2123440" cy="462915"/>
          </a:xfrm>
          <a:prstGeom prst="rect">
            <a:avLst/>
          </a:prstGeom>
          <a:noFill/>
          <a:ln w="28575">
            <a:solidFill>
              <a:schemeClr val="tx1"/>
            </a:solidFill>
          </a:ln>
        </p:spPr>
        <p:txBody>
          <a:bodyPr wrap="square" rtlCol="0" anchor="t">
            <a:spAutoFit/>
          </a:bodyPr>
          <a:lstStyle/>
          <a:p>
            <a:pPr algn="just">
              <a:lnSpc>
                <a:spcPct val="110000"/>
              </a:lnSpc>
            </a:pPr>
            <a:r>
              <a:rPr lang="zh-CN" altLang="en-US" sz="2200" dirty="0">
                <a:solidFill>
                  <a:schemeClr val="tx1"/>
                </a:solidFill>
                <a:latin typeface="Calibri" charset="0"/>
                <a:cs typeface="Calibri" charset="0"/>
              </a:rPr>
              <a:t>grew </a:t>
            </a:r>
            <a:r>
              <a:rPr lang="zh-CN" altLang="en-US" sz="2200" dirty="0">
                <a:solidFill>
                  <a:srgbClr val="FF0000"/>
                </a:solidFill>
                <a:latin typeface="Calibri" charset="0"/>
                <a:cs typeface="Calibri" charset="0"/>
              </a:rPr>
              <a:t>steadily</a:t>
            </a:r>
            <a:r>
              <a:rPr lang="zh-CN" altLang="en-US" sz="2200" dirty="0">
                <a:solidFill>
                  <a:schemeClr val="tx1"/>
                </a:solidFill>
                <a:latin typeface="Calibri" charset="0"/>
                <a:cs typeface="Calibri" charset="0"/>
              </a:rPr>
              <a:t> </a:t>
            </a:r>
            <a:endParaRPr lang="zh-CN" altLang="en-US" sz="2200" dirty="0">
              <a:solidFill>
                <a:schemeClr val="tx1"/>
              </a:solidFill>
              <a:highlight>
                <a:srgbClr val="E3BDC7"/>
              </a:highlight>
              <a:latin typeface="Calibri" charset="0"/>
              <a:cs typeface="Calibri" charset="0"/>
            </a:endParaRPr>
          </a:p>
        </p:txBody>
      </p:sp>
      <p:sp>
        <p:nvSpPr>
          <p:cNvPr id="7" name="文本框 6"/>
          <p:cNvSpPr txBox="1"/>
          <p:nvPr/>
        </p:nvSpPr>
        <p:spPr>
          <a:xfrm>
            <a:off x="855980" y="5219065"/>
            <a:ext cx="2627630" cy="462915"/>
          </a:xfrm>
          <a:prstGeom prst="rect">
            <a:avLst/>
          </a:prstGeom>
          <a:noFill/>
          <a:ln w="28575">
            <a:solidFill>
              <a:schemeClr val="tx1"/>
            </a:solidFill>
          </a:ln>
        </p:spPr>
        <p:txBody>
          <a:bodyPr wrap="square" rtlCol="0" anchor="t">
            <a:spAutoFit/>
          </a:bodyPr>
          <a:lstStyle/>
          <a:p>
            <a:pPr algn="l">
              <a:lnSpc>
                <a:spcPct val="110000"/>
              </a:lnSpc>
            </a:pPr>
            <a:r>
              <a:rPr lang="zh-CN" altLang="en-US" sz="2200" dirty="0">
                <a:solidFill>
                  <a:schemeClr val="tx1"/>
                </a:solidFill>
                <a:latin typeface="Calibri" charset="0"/>
                <a:cs typeface="Calibri" charset="0"/>
              </a:rPr>
              <a:t>rose more </a:t>
            </a:r>
            <a:r>
              <a:rPr lang="zh-CN" altLang="en-US" sz="2200" dirty="0">
                <a:solidFill>
                  <a:srgbClr val="FF0000"/>
                </a:solidFill>
                <a:latin typeface="Calibri" charset="0"/>
                <a:cs typeface="Calibri" charset="0"/>
              </a:rPr>
              <a:t>slowly</a:t>
            </a:r>
            <a:endParaRPr lang="zh-CN" altLang="en-US" sz="2200" dirty="0">
              <a:solidFill>
                <a:srgbClr val="FF0000"/>
              </a:solidFill>
              <a:highlight>
                <a:srgbClr val="E3BDC7"/>
              </a:highlight>
              <a:latin typeface="Calibri" charset="0"/>
              <a:cs typeface="Calibri" charset="0"/>
            </a:endParaRPr>
          </a:p>
        </p:txBody>
      </p:sp>
      <p:sp>
        <p:nvSpPr>
          <p:cNvPr id="8" name="文本框 7"/>
          <p:cNvSpPr txBox="1"/>
          <p:nvPr/>
        </p:nvSpPr>
        <p:spPr>
          <a:xfrm>
            <a:off x="7177405" y="3703320"/>
            <a:ext cx="2122805" cy="1578610"/>
          </a:xfrm>
          <a:prstGeom prst="rect">
            <a:avLst/>
          </a:prstGeom>
          <a:noFill/>
          <a:ln w="28575" cmpd="sng">
            <a:solidFill>
              <a:schemeClr val="tx1"/>
            </a:solidFill>
            <a:prstDash val="solid"/>
          </a:ln>
        </p:spPr>
        <p:txBody>
          <a:bodyPr wrap="square" rtlCol="0">
            <a:spAutoFit/>
          </a:bodyPr>
          <a:lstStyle/>
          <a:p>
            <a:pPr algn="just">
              <a:lnSpc>
                <a:spcPct val="110000"/>
              </a:lnSpc>
            </a:pPr>
            <a:r>
              <a:rPr lang="zh-CN" altLang="en-US" sz="2200" dirty="0">
                <a:solidFill>
                  <a:srgbClr val="FF0000"/>
                </a:solidFill>
                <a:latin typeface="Calibri" charset="0"/>
                <a:cs typeface="Calibri" charset="0"/>
                <a:sym typeface="+mn-ea"/>
              </a:rPr>
              <a:t>both far below the levels of consumption</a:t>
            </a:r>
            <a:r>
              <a:rPr lang="zh-CN" altLang="en-US" sz="2200" dirty="0">
                <a:latin typeface="Calibri" charset="0"/>
                <a:cs typeface="Calibri" charset="0"/>
                <a:sym typeface="+mn-ea"/>
              </a:rPr>
              <a:t> by agriculture.</a:t>
            </a:r>
            <a:endParaRPr lang="zh-CN" altLang="en-US" sz="2200" dirty="0">
              <a:latin typeface="Calibri" charset="0"/>
              <a:cs typeface="Calibri" charset="0"/>
            </a:endParaRPr>
          </a:p>
        </p:txBody>
      </p:sp>
      <p:cxnSp>
        <p:nvCxnSpPr>
          <p:cNvPr id="3" name="直接连接符 2"/>
          <p:cNvCxnSpPr/>
          <p:nvPr>
            <p:custDataLst>
              <p:tags r:id="rId3"/>
            </p:custDataLst>
          </p:nvPr>
        </p:nvCxnSpPr>
        <p:spPr>
          <a:xfrm flipH="1">
            <a:off x="3503295" y="4650740"/>
            <a:ext cx="9525" cy="2908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7" grpId="0" bldLvl="0" animBg="1"/>
      <p:bldP spid="7" grpId="1" animBg="1"/>
      <p:bldP spid="8" grpId="0" bldLvl="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260985"/>
            <a:ext cx="4234815" cy="1143000"/>
          </a:xfrm>
        </p:spPr>
        <p:txBody>
          <a:bodyPr/>
          <a:lstStyle/>
          <a:p>
            <a:r>
              <a:rPr lang="zh-CN" altLang="en-US" sz="3200" b="1">
                <a:solidFill>
                  <a:srgbClr val="FF0000"/>
                </a:solidFill>
              </a:rPr>
              <a:t>动态图</a:t>
            </a:r>
          </a:p>
        </p:txBody>
      </p:sp>
      <p:pic>
        <p:nvPicPr>
          <p:cNvPr id="4" name="内容占位符 3"/>
          <p:cNvPicPr>
            <a:picLocks noGrp="1" noChangeAspect="1"/>
          </p:cNvPicPr>
          <p:nvPr>
            <p:ph idx="1"/>
            <p:custDataLst>
              <p:tags r:id="rId1"/>
            </p:custDataLst>
          </p:nvPr>
        </p:nvPicPr>
        <p:blipFill>
          <a:blip r:embed="rId5"/>
          <a:stretch>
            <a:fillRect/>
          </a:stretch>
        </p:blipFill>
        <p:spPr>
          <a:xfrm>
            <a:off x="-96520" y="1557020"/>
            <a:ext cx="7726680" cy="3828415"/>
          </a:xfrm>
          <a:prstGeom prst="rect">
            <a:avLst/>
          </a:prstGeom>
        </p:spPr>
      </p:pic>
      <p:sp>
        <p:nvSpPr>
          <p:cNvPr id="5" name="文本框 4"/>
          <p:cNvSpPr txBox="1"/>
          <p:nvPr/>
        </p:nvSpPr>
        <p:spPr>
          <a:xfrm>
            <a:off x="7104112" y="1403985"/>
            <a:ext cx="4968552" cy="5264785"/>
          </a:xfrm>
          <a:prstGeom prst="rect">
            <a:avLst/>
          </a:prstGeom>
          <a:noFill/>
        </p:spPr>
        <p:txBody>
          <a:bodyPr wrap="square" rtlCol="0" anchor="t">
            <a:spAutoFit/>
          </a:bodyPr>
          <a:lstStyle/>
          <a:p>
            <a:pPr algn="just">
              <a:lnSpc>
                <a:spcPct val="110000"/>
              </a:lnSpc>
            </a:pPr>
            <a:r>
              <a:rPr lang="zh-CN" altLang="en-US" sz="2200" dirty="0">
                <a:latin typeface="Calibri" charset="0"/>
                <a:cs typeface="Calibri" charset="0"/>
              </a:rPr>
              <a:t>Throughout the century, the largest quantity of water was used for </a:t>
            </a:r>
            <a:r>
              <a:rPr lang="zh-CN" altLang="en-US" sz="2200" u="sng" dirty="0">
                <a:latin typeface="Calibri" charset="0"/>
                <a:cs typeface="Calibri" charset="0"/>
              </a:rPr>
              <a:t>agricultural purposes</a:t>
            </a:r>
            <a:r>
              <a:rPr lang="zh-CN" altLang="en-US" sz="2200" dirty="0">
                <a:latin typeface="Calibri" charset="0"/>
                <a:cs typeface="Calibri" charset="0"/>
              </a:rPr>
              <a:t>, and this increased dramatically from about 500 km</a:t>
            </a:r>
            <a:r>
              <a:rPr lang="en-US" altLang="zh-CN" sz="2200" baseline="30000" dirty="0">
                <a:latin typeface="Calibri" charset="0"/>
                <a:cs typeface="Calibri" charset="0"/>
              </a:rPr>
              <a:t>3 </a:t>
            </a:r>
            <a:r>
              <a:rPr lang="zh-CN" altLang="en-US" sz="2200" dirty="0">
                <a:latin typeface="Calibri" charset="0"/>
                <a:cs typeface="Calibri" charset="0"/>
              </a:rPr>
              <a:t>to around</a:t>
            </a:r>
            <a:r>
              <a:rPr lang="en-US" altLang="zh-CN" sz="2200" dirty="0">
                <a:latin typeface="Calibri" charset="0"/>
                <a:cs typeface="Calibri" charset="0"/>
              </a:rPr>
              <a:t> </a:t>
            </a:r>
            <a:r>
              <a:rPr lang="zh-CN" altLang="en-US" sz="2200" dirty="0">
                <a:latin typeface="Calibri" charset="0"/>
                <a:cs typeface="Calibri" charset="0"/>
              </a:rPr>
              <a:t>3,000 km</a:t>
            </a:r>
            <a:r>
              <a:rPr lang="zh-CN" altLang="en-US" sz="2200" baseline="30000" dirty="0">
                <a:latin typeface="Calibri" charset="0"/>
                <a:cs typeface="Calibri" charset="0"/>
              </a:rPr>
              <a:t>3</a:t>
            </a:r>
            <a:r>
              <a:rPr lang="zh-CN" altLang="en-US" sz="2200" dirty="0">
                <a:latin typeface="Calibri" charset="0"/>
                <a:cs typeface="Calibri" charset="0"/>
              </a:rPr>
              <a:t> in the year 2000. Water used in </a:t>
            </a:r>
            <a:r>
              <a:rPr lang="zh-CN" altLang="en-US" sz="2200" u="sng" dirty="0">
                <a:latin typeface="Calibri" charset="0"/>
                <a:cs typeface="Calibri" charset="0"/>
              </a:rPr>
              <a:t>the industrial and domestic sectors</a:t>
            </a:r>
            <a:r>
              <a:rPr lang="zh-CN" altLang="en-US" sz="2200" dirty="0">
                <a:latin typeface="Calibri" charset="0"/>
                <a:cs typeface="Calibri" charset="0"/>
              </a:rPr>
              <a:t> also increased, but consumption was minimal until mid-century. From 1950</a:t>
            </a:r>
            <a:r>
              <a:rPr lang="en-US" altLang="zh-CN" sz="2200" dirty="0">
                <a:latin typeface="Calibri" charset="0"/>
                <a:cs typeface="Calibri" charset="0"/>
              </a:rPr>
              <a:t> </a:t>
            </a:r>
            <a:r>
              <a:rPr lang="zh-CN" altLang="en-US" sz="2200" dirty="0">
                <a:latin typeface="Calibri" charset="0"/>
                <a:cs typeface="Calibri" charset="0"/>
              </a:rPr>
              <a:t>onwards, industrial use grew steadily to just over 1,000 km</a:t>
            </a:r>
            <a:r>
              <a:rPr lang="zh-CN" altLang="en-US" sz="2200" baseline="30000" dirty="0">
                <a:latin typeface="Calibri" charset="0"/>
                <a:cs typeface="Calibri" charset="0"/>
              </a:rPr>
              <a:t>3</a:t>
            </a:r>
            <a:r>
              <a:rPr lang="zh-CN" altLang="en-US" sz="2200" dirty="0">
                <a:latin typeface="Calibri" charset="0"/>
                <a:cs typeface="Calibri" charset="0"/>
              </a:rPr>
              <a:t>, while domestic use rose more slowly to only 300 km</a:t>
            </a:r>
            <a:r>
              <a:rPr lang="en-US" altLang="zh-CN" sz="2200" baseline="30000" dirty="0">
                <a:latin typeface="Calibri" charset="0"/>
                <a:cs typeface="Calibri" charset="0"/>
              </a:rPr>
              <a:t>3</a:t>
            </a:r>
            <a:r>
              <a:rPr lang="zh-CN" altLang="en-US" sz="2200" dirty="0">
                <a:latin typeface="Calibri" charset="0"/>
                <a:cs typeface="Calibri" charset="0"/>
              </a:rPr>
              <a:t>, both far below the levels of consumption by agriculture.</a:t>
            </a:r>
          </a:p>
          <a:p>
            <a:pPr algn="just"/>
            <a:endParaRPr lang="zh-CN" altLang="en-US" sz="2200" dirty="0">
              <a:latin typeface="Calibri" charset="0"/>
              <a:cs typeface="Calibri" charset="0"/>
            </a:endParaRPr>
          </a:p>
        </p:txBody>
      </p:sp>
      <p:cxnSp>
        <p:nvCxnSpPr>
          <p:cNvPr id="3" name="直接连接符 2"/>
          <p:cNvCxnSpPr/>
          <p:nvPr>
            <p:custDataLst>
              <p:tags r:id="rId2"/>
            </p:custDataLst>
          </p:nvPr>
        </p:nvCxnSpPr>
        <p:spPr>
          <a:xfrm flipH="1">
            <a:off x="3503295" y="4650740"/>
            <a:ext cx="9525" cy="2908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custDataLst>
              <p:tags r:id="rId3"/>
            </p:custDataLst>
          </p:nvPr>
        </p:nvSpPr>
        <p:spPr>
          <a:xfrm>
            <a:off x="7104380" y="965678"/>
            <a:ext cx="3697605" cy="438247"/>
          </a:xfrm>
          <a:prstGeom prst="rect">
            <a:avLst/>
          </a:prstGeom>
        </p:spPr>
        <p:txBody>
          <a:bodyPr vert="horz" lIns="91440" tIns="45720" rIns="91440" bIns="45720" rtlCol="0" anchor="ctr">
            <a:normAutofit fontScale="9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2800" b="1" dirty="0">
                <a:solidFill>
                  <a:srgbClr val="FF0000"/>
                </a:solidFill>
              </a:rPr>
              <a:t>body paragraph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394355" y="-91492"/>
            <a:ext cx="3556635" cy="1143000"/>
          </a:xfrm>
        </p:spPr>
        <p:txBody>
          <a:bodyPr/>
          <a:lstStyle/>
          <a:p>
            <a:pPr algn="l"/>
            <a:r>
              <a:rPr lang="zh-CN" altLang="en-US" sz="3200" b="1" dirty="0">
                <a:solidFill>
                  <a:srgbClr val="FF0000"/>
                </a:solidFill>
              </a:rPr>
              <a:t>静态图</a:t>
            </a:r>
          </a:p>
        </p:txBody>
      </p:sp>
      <p:pic>
        <p:nvPicPr>
          <p:cNvPr id="6" name="内容占位符 5"/>
          <p:cNvPicPr>
            <a:picLocks noGrp="1" noChangeAspect="1"/>
          </p:cNvPicPr>
          <p:nvPr>
            <p:ph idx="1"/>
            <p:custDataLst>
              <p:tags r:id="rId2"/>
            </p:custDataLst>
          </p:nvPr>
        </p:nvPicPr>
        <p:blipFill>
          <a:blip r:embed="rId7"/>
          <a:stretch>
            <a:fillRect/>
          </a:stretch>
        </p:blipFill>
        <p:spPr>
          <a:xfrm>
            <a:off x="0" y="890306"/>
            <a:ext cx="9010650" cy="2667000"/>
          </a:xfrm>
          <a:prstGeom prst="rect">
            <a:avLst/>
          </a:prstGeom>
        </p:spPr>
      </p:pic>
      <p:sp>
        <p:nvSpPr>
          <p:cNvPr id="2" name="圆角矩形 1"/>
          <p:cNvSpPr/>
          <p:nvPr/>
        </p:nvSpPr>
        <p:spPr>
          <a:xfrm>
            <a:off x="4297037" y="1516053"/>
            <a:ext cx="1223645" cy="371475"/>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 name="文本框 4"/>
          <p:cNvSpPr txBox="1"/>
          <p:nvPr>
            <p:custDataLst>
              <p:tags r:id="rId3"/>
            </p:custDataLst>
          </p:nvPr>
        </p:nvSpPr>
        <p:spPr>
          <a:xfrm>
            <a:off x="8621091" y="1319118"/>
            <a:ext cx="2063115" cy="521970"/>
          </a:xfrm>
          <a:prstGeom prst="rect">
            <a:avLst/>
          </a:prstGeom>
          <a:noFill/>
        </p:spPr>
        <p:txBody>
          <a:bodyPr wrap="square" rtlCol="0">
            <a:spAutoFit/>
            <a:scene3d>
              <a:camera prst="orthographicFront"/>
              <a:lightRig rig="threePt" dir="t"/>
            </a:scene3d>
          </a:bodyPr>
          <a:lstStyle>
            <a:lvl1pPr marL="0" lvl="0"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90204" charset="-116"/>
              <a:buNone/>
              <a:defRPr sz="1800" b="0" i="0" u="none" kern="1200" baseline="0">
                <a:solidFill>
                  <a:schemeClr val="tx1"/>
                </a:solidFill>
                <a:latin typeface="+mn-lt"/>
                <a:ea typeface="+mn-ea"/>
                <a:cs typeface="+mn-cs"/>
              </a:defRPr>
            </a:lvl9pPr>
          </a:lstStyle>
          <a:p>
            <a:pPr algn="ctr"/>
            <a:r>
              <a:rPr lang="en-US" altLang="zh-CN" sz="2800" b="1" dirty="0">
                <a:solidFill>
                  <a:srgbClr val="FF0000"/>
                </a:solidFill>
                <a:effectLst>
                  <a:outerShdw blurRad="38100" dist="25400" dir="5400000" algn="ctr" rotWithShape="0">
                    <a:srgbClr val="6E747A">
                      <a:alpha val="43000"/>
                    </a:srgbClr>
                  </a:outerShdw>
                </a:effectLst>
                <a:latin typeface="Calibri" charset="0"/>
                <a:ea typeface="Calibri" charset="0"/>
                <a:cs typeface="Calibri" charset="0"/>
              </a:rPr>
              <a:t>TA</a:t>
            </a:r>
          </a:p>
        </p:txBody>
      </p:sp>
      <p:sp>
        <p:nvSpPr>
          <p:cNvPr id="7" name="文本框 6"/>
          <p:cNvSpPr txBox="1"/>
          <p:nvPr/>
        </p:nvSpPr>
        <p:spPr>
          <a:xfrm>
            <a:off x="9083623" y="2073322"/>
            <a:ext cx="4259580" cy="607218"/>
          </a:xfrm>
          <a:prstGeom prst="rect">
            <a:avLst/>
          </a:prstGeom>
          <a:noFill/>
        </p:spPr>
        <p:txBody>
          <a:bodyPr wrap="square" rtlCol="0">
            <a:spAutoFit/>
          </a:bodyPr>
          <a:lstStyle/>
          <a:p>
            <a:pPr>
              <a:lnSpc>
                <a:spcPct val="130000"/>
              </a:lnSpc>
            </a:pPr>
            <a:r>
              <a:rPr lang="zh-CN" altLang="en-US" sz="2800" b="1" dirty="0"/>
              <a:t>挑选数据</a:t>
            </a:r>
            <a:endParaRPr lang="zh-CN" altLang="en-US" sz="2400" b="1" dirty="0"/>
          </a:p>
        </p:txBody>
      </p:sp>
      <p:sp>
        <p:nvSpPr>
          <p:cNvPr id="8" name="文本框 3"/>
          <p:cNvSpPr txBox="1"/>
          <p:nvPr/>
        </p:nvSpPr>
        <p:spPr>
          <a:xfrm>
            <a:off x="234950" y="3803015"/>
            <a:ext cx="11553190" cy="3054985"/>
          </a:xfrm>
          <a:prstGeom prst="rect">
            <a:avLst/>
          </a:prstGeom>
          <a:noFill/>
        </p:spPr>
        <p:txBody>
          <a:bodyPr wrap="square" rtlCol="0" anchor="t">
            <a:noAutofit/>
          </a:bodyPr>
          <a:ls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a:lstStyle>
          <a:p>
            <a:pPr algn="just">
              <a:lnSpc>
                <a:spcPct val="120000"/>
              </a:lnSpc>
            </a:pPr>
            <a:r>
              <a:rPr lang="zh-CN" altLang="en-US" sz="2400" dirty="0">
                <a:latin typeface="Calibri" charset="0"/>
                <a:cs typeface="Calibri" charset="0"/>
              </a:rPr>
              <a:t>The table illustrates the differences in agricultural consumption in some areas of the world by contrasting the amount of</a:t>
            </a:r>
            <a:r>
              <a:rPr lang="zh-CN" altLang="en-US" sz="2400" u="sng" dirty="0">
                <a:latin typeface="Calibri" charset="0"/>
                <a:cs typeface="Calibri" charset="0"/>
              </a:rPr>
              <a:t> irrigated land</a:t>
            </a:r>
            <a:r>
              <a:rPr lang="zh-CN" altLang="en-US" sz="2400" dirty="0">
                <a:latin typeface="Calibri" charset="0"/>
                <a:cs typeface="Calibri" charset="0"/>
              </a:rPr>
              <a:t> in Brazil (26,500 km</a:t>
            </a:r>
            <a:r>
              <a:rPr lang="en-US" altLang="zh-CN" sz="2400" baseline="30000" dirty="0">
                <a:latin typeface="Calibri" charset="0"/>
                <a:cs typeface="Calibri" charset="0"/>
              </a:rPr>
              <a:t>2</a:t>
            </a:r>
            <a:r>
              <a:rPr lang="zh-CN" altLang="en-US" sz="2400" dirty="0">
                <a:latin typeface="Calibri" charset="0"/>
                <a:cs typeface="Calibri" charset="0"/>
              </a:rPr>
              <a:t>) with that in the D.R.C. (100 km</a:t>
            </a:r>
            <a:r>
              <a:rPr lang="zh-CN" altLang="en-US" sz="2400" baseline="30000" dirty="0">
                <a:latin typeface="Calibri" charset="0"/>
                <a:cs typeface="Calibri" charset="0"/>
              </a:rPr>
              <a:t>2</a:t>
            </a:r>
            <a:r>
              <a:rPr lang="zh-CN" altLang="en-US" sz="2400" dirty="0">
                <a:latin typeface="Calibri" charset="0"/>
                <a:cs typeface="Calibri" charset="0"/>
              </a:rPr>
              <a:t>). This means that a huge amount of water is used in agriculture in Brazil, </a:t>
            </a:r>
            <a:r>
              <a:rPr lang="en-US" altLang="zh-CN" sz="2400" dirty="0">
                <a:latin typeface="Calibri" charset="0"/>
                <a:cs typeface="Calibri" charset="0"/>
              </a:rPr>
              <a:t>which</a:t>
            </a:r>
            <a:r>
              <a:rPr lang="zh-CN" altLang="en-US" sz="2400" dirty="0">
                <a:latin typeface="Calibri" charset="0"/>
                <a:cs typeface="Calibri" charset="0"/>
              </a:rPr>
              <a:t> is reflected in the figures for water consumption per person: 359 m</a:t>
            </a:r>
            <a:r>
              <a:rPr lang="zh-CN" altLang="en-US" sz="2400" baseline="30000" dirty="0">
                <a:latin typeface="Calibri" charset="0"/>
                <a:cs typeface="Calibri" charset="0"/>
              </a:rPr>
              <a:t>3</a:t>
            </a:r>
            <a:r>
              <a:rPr lang="zh-CN" altLang="en-US" sz="2400" dirty="0">
                <a:latin typeface="Calibri" charset="0"/>
                <a:cs typeface="Calibri" charset="0"/>
              </a:rPr>
              <a:t> compared with only 8</a:t>
            </a:r>
            <a:r>
              <a:rPr lang="en-US" altLang="zh-CN" sz="2400" dirty="0">
                <a:latin typeface="Calibri" charset="0"/>
                <a:cs typeface="Calibri" charset="0"/>
              </a:rPr>
              <a:t> </a:t>
            </a:r>
            <a:r>
              <a:rPr lang="zh-CN" altLang="en-US" sz="2400" dirty="0">
                <a:latin typeface="Calibri" charset="0"/>
                <a:cs typeface="Calibri" charset="0"/>
              </a:rPr>
              <a:t>m</a:t>
            </a:r>
            <a:r>
              <a:rPr lang="zh-CN" altLang="en-US" sz="2400" baseline="30000" dirty="0">
                <a:latin typeface="Calibri" charset="0"/>
                <a:cs typeface="Calibri" charset="0"/>
              </a:rPr>
              <a:t>3</a:t>
            </a:r>
            <a:r>
              <a:rPr lang="zh-CN" altLang="en-US" sz="2400" dirty="0">
                <a:latin typeface="Calibri" charset="0"/>
                <a:cs typeface="Calibri" charset="0"/>
              </a:rPr>
              <a:t> in the Congo. With a population of 176 million, the figures for Brazil </a:t>
            </a:r>
            <a:r>
              <a:rPr lang="en-US" altLang="zh-CN" sz="2400" dirty="0">
                <a:latin typeface="Calibri" charset="0"/>
                <a:cs typeface="Calibri" charset="0"/>
              </a:rPr>
              <a:t>indicate how high agricultural water consumption can be in some countries. </a:t>
            </a:r>
          </a:p>
        </p:txBody>
      </p:sp>
      <p:sp>
        <p:nvSpPr>
          <p:cNvPr id="4" name="标题 1"/>
          <p:cNvSpPr>
            <a:spLocks noGrp="1"/>
          </p:cNvSpPr>
          <p:nvPr>
            <p:custDataLst>
              <p:tags r:id="rId4"/>
            </p:custDataLst>
          </p:nvPr>
        </p:nvSpPr>
        <p:spPr>
          <a:xfrm>
            <a:off x="234950" y="3428843"/>
            <a:ext cx="3697605" cy="438247"/>
          </a:xfrm>
          <a:prstGeom prst="rect">
            <a:avLst/>
          </a:prstGeom>
        </p:spPr>
        <p:txBody>
          <a:bodyPr vert="horz" lIns="91440" tIns="45720" rIns="91440" bIns="45720" rtlCol="0" anchor="ctr">
            <a:normAutofit fontScale="9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2800" b="1" dirty="0">
                <a:solidFill>
                  <a:srgbClr val="FF0000"/>
                </a:solidFill>
              </a:rPr>
              <a:t>body paragraph 2</a:t>
            </a:r>
          </a:p>
        </p:txBody>
      </p:sp>
      <p:sp>
        <p:nvSpPr>
          <p:cNvPr id="9" name="圆角矩形 8"/>
          <p:cNvSpPr/>
          <p:nvPr>
            <p:custDataLst>
              <p:tags r:id="rId5"/>
            </p:custDataLst>
          </p:nvPr>
        </p:nvSpPr>
        <p:spPr>
          <a:xfrm>
            <a:off x="5977890" y="1515745"/>
            <a:ext cx="2644140" cy="438150"/>
          </a:xfrm>
          <a:prstGeom prst="roundRect">
            <a:avLst/>
          </a:prstGeom>
          <a:solidFill>
            <a:schemeClr val="accent6">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7" grpId="0"/>
      <p:bldP spid="7" grpId="1"/>
      <p:bldP spid="9" grpId="0" bldLvl="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3572825" y="1949017"/>
            <a:ext cx="5616146"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1. </a:t>
            </a:r>
            <a:r>
              <a:rPr lang="zh-CN" altLang="en-US" dirty="0">
                <a:latin typeface="+mn-ea"/>
                <a:cs typeface="宋体" pitchFamily="2" charset="-122"/>
              </a:rPr>
              <a:t>组合图首段</a:t>
            </a: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2. </a:t>
            </a:r>
            <a:r>
              <a:rPr lang="zh-CN" altLang="en-US" dirty="0">
                <a:solidFill>
                  <a:schemeClr val="tx1"/>
                </a:solidFill>
                <a:latin typeface="+mn-ea"/>
                <a:cs typeface="宋体" pitchFamily="2" charset="-122"/>
              </a:rPr>
              <a:t>组合图主体段</a:t>
            </a:r>
            <a:r>
              <a:rPr lang="en-US" altLang="zh-CN" dirty="0">
                <a:solidFill>
                  <a:schemeClr val="tx1"/>
                </a:solidFill>
                <a:latin typeface="+mn-ea"/>
                <a:cs typeface="宋体" pitchFamily="2" charset="-122"/>
              </a:rPr>
              <a:t>+</a:t>
            </a:r>
            <a:r>
              <a:rPr lang="zh-CN" altLang="en-US" dirty="0">
                <a:solidFill>
                  <a:schemeClr val="tx1"/>
                </a:solidFill>
                <a:latin typeface="+mn-ea"/>
                <a:cs typeface="宋体" pitchFamily="2" charset="-122"/>
              </a:rPr>
              <a:t>范文分析</a:t>
            </a:r>
            <a:endParaRPr lang="en-US" altLang="zh-CN" dirty="0">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rgbClr val="FF0000"/>
                </a:solidFill>
                <a:latin typeface="+mn-ea"/>
                <a:cs typeface="宋体" pitchFamily="2" charset="-122"/>
              </a:rPr>
              <a:t>3. </a:t>
            </a:r>
            <a:r>
              <a:rPr lang="zh-CN" altLang="en-US" dirty="0">
                <a:solidFill>
                  <a:srgbClr val="FF0000"/>
                </a:solidFill>
                <a:latin typeface="+mn-ea"/>
                <a:cs typeface="宋体" pitchFamily="2" charset="-122"/>
              </a:rPr>
              <a:t>组合图尾段</a:t>
            </a:r>
            <a:endParaRPr lang="en-US" altLang="zh-CN" dirty="0">
              <a:solidFill>
                <a:srgbClr val="FF0000"/>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4.</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课堂练习</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5.</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总结</a:t>
            </a:r>
            <a:endParaRPr lang="zh-CN" altLang="en-US" u="sng" dirty="0">
              <a:solidFill>
                <a:schemeClr val="tx1"/>
              </a:solidFill>
              <a:latin typeface="+mn-ea"/>
              <a:cs typeface="宋体" pitchFamily="2" charset="-122"/>
            </a:endParaRPr>
          </a:p>
        </p:txBody>
      </p:sp>
      <p:sp>
        <p:nvSpPr>
          <p:cNvPr id="5" name="标题 1"/>
          <p:cNvSpPr>
            <a:spLocks noGrp="1"/>
          </p:cNvSpPr>
          <p:nvPr/>
        </p:nvSpPr>
        <p:spPr>
          <a:xfrm>
            <a:off x="507492" y="452819"/>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endParaRPr lang="en-US" altLang="zh-CN" sz="3600" dirty="0">
              <a:latin typeface="+mj-ea"/>
              <a:cs typeface="Times New Roman" panose="02020503050405090304" charset="0"/>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内容占位符 48"/>
          <p:cNvGraphicFramePr/>
          <p:nvPr>
            <p:custDataLst>
              <p:tags r:id="rId1"/>
            </p:custDataLst>
          </p:nvPr>
        </p:nvGraphicFramePr>
        <p:xfrm>
          <a:off x="838200" y="1692910"/>
          <a:ext cx="10516235" cy="4411980"/>
        </p:xfrm>
        <a:graphic>
          <a:graphicData uri="http://schemas.openxmlformats.org/drawingml/2006/table">
            <a:tbl>
              <a:tblPr firstRow="1" bandRow="1"/>
              <a:tblGrid>
                <a:gridCol w="1938020">
                  <a:extLst>
                    <a:ext uri="{9D8B030D-6E8A-4147-A177-3AD203B41FA5}">
                      <a16:colId xmlns:a16="http://schemas.microsoft.com/office/drawing/2014/main" val="20000"/>
                    </a:ext>
                  </a:extLst>
                </a:gridCol>
                <a:gridCol w="2675255">
                  <a:extLst>
                    <a:ext uri="{9D8B030D-6E8A-4147-A177-3AD203B41FA5}">
                      <a16:colId xmlns:a16="http://schemas.microsoft.com/office/drawing/2014/main" val="20001"/>
                    </a:ext>
                  </a:extLst>
                </a:gridCol>
                <a:gridCol w="5902960">
                  <a:extLst>
                    <a:ext uri="{9D8B030D-6E8A-4147-A177-3AD203B41FA5}">
                      <a16:colId xmlns:a16="http://schemas.microsoft.com/office/drawing/2014/main" val="20002"/>
                    </a:ext>
                  </a:extLst>
                </a:gridCol>
              </a:tblGrid>
              <a:tr h="735330">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段落</a:t>
                      </a:r>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句数</a:t>
                      </a: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b="1" kern="1200">
                          <a:solidFill>
                            <a:schemeClr val="bg1"/>
                          </a:solidFill>
                          <a:latin typeface="Calibri" charset="0"/>
                        </a:defRPr>
                      </a:lvl1pPr>
                      <a:lvl2pPr marL="457200" algn="l" defTabSz="914400" rtl="0" eaLnBrk="1" latinLnBrk="0" hangingPunct="1">
                        <a:defRPr sz="1800" b="1" kern="1200">
                          <a:solidFill>
                            <a:schemeClr val="bg1"/>
                          </a:solidFill>
                          <a:latin typeface="Calibri" charset="0"/>
                        </a:defRPr>
                      </a:lvl2pPr>
                      <a:lvl3pPr marL="914400" algn="l" defTabSz="914400" rtl="0" eaLnBrk="1" latinLnBrk="0" hangingPunct="1">
                        <a:defRPr sz="1800" b="1" kern="1200">
                          <a:solidFill>
                            <a:schemeClr val="bg1"/>
                          </a:solidFill>
                          <a:latin typeface="Calibri" charset="0"/>
                        </a:defRPr>
                      </a:lvl3pPr>
                      <a:lvl4pPr marL="1371600" algn="l" defTabSz="914400" rtl="0" eaLnBrk="1" latinLnBrk="0" hangingPunct="1">
                        <a:defRPr sz="1800" b="1" kern="1200">
                          <a:solidFill>
                            <a:schemeClr val="bg1"/>
                          </a:solidFill>
                          <a:latin typeface="Calibri" charset="0"/>
                        </a:defRPr>
                      </a:lvl4pPr>
                      <a:lvl5pPr marL="1828800" algn="l" defTabSz="914400" rtl="0" eaLnBrk="1" latinLnBrk="0" hangingPunct="1">
                        <a:defRPr sz="1800" b="1" kern="1200">
                          <a:solidFill>
                            <a:schemeClr val="bg1"/>
                          </a:solidFill>
                          <a:latin typeface="Calibri" charset="0"/>
                        </a:defRPr>
                      </a:lvl5pPr>
                      <a:lvl6pPr marL="2286000" algn="l" defTabSz="914400" rtl="0" eaLnBrk="1" latinLnBrk="0" hangingPunct="1">
                        <a:defRPr sz="1800" b="1" kern="1200">
                          <a:solidFill>
                            <a:schemeClr val="bg1"/>
                          </a:solidFill>
                          <a:latin typeface="Calibri" charset="0"/>
                        </a:defRPr>
                      </a:lvl6pPr>
                      <a:lvl7pPr marL="2743200" algn="l" defTabSz="914400" rtl="0" eaLnBrk="1" latinLnBrk="0" hangingPunct="1">
                        <a:defRPr sz="1800" b="1" kern="1200">
                          <a:solidFill>
                            <a:schemeClr val="bg1"/>
                          </a:solidFill>
                          <a:latin typeface="Calibri" charset="0"/>
                        </a:defRPr>
                      </a:lvl7pPr>
                      <a:lvl8pPr marL="3200400" algn="l" defTabSz="914400" rtl="0" eaLnBrk="1" latinLnBrk="0" hangingPunct="1">
                        <a:defRPr sz="1800" b="1" kern="1200">
                          <a:solidFill>
                            <a:schemeClr val="bg1"/>
                          </a:solidFill>
                          <a:latin typeface="Calibri" charset="0"/>
                        </a:defRPr>
                      </a:lvl8pPr>
                      <a:lvl9pPr marL="3657600" algn="l" defTabSz="914400" rtl="0" eaLnBrk="1" latinLnBrk="0" hangingPunct="1">
                        <a:defRPr sz="1800" b="1" kern="1200">
                          <a:solidFill>
                            <a:schemeClr val="bg1"/>
                          </a:solidFill>
                          <a:latin typeface="Calibri" charset="0"/>
                        </a:defRPr>
                      </a:lvl9pPr>
                    </a:lstStyle>
                    <a:p>
                      <a:pPr algn="ctr"/>
                      <a:r>
                        <a:rPr lang="zh-CN" altLang="en-US" sz="2400" dirty="0"/>
                        <a:t>方式</a:t>
                      </a: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solidFill>
                      <a:srgbClr val="A5A5A5"/>
                    </a:solidFill>
                  </a:tcPr>
                </a:tc>
                <a:extLst>
                  <a:ext uri="{0D108BD9-81ED-4DB2-BD59-A6C34878D82A}">
                    <a16:rowId xmlns:a16="http://schemas.microsoft.com/office/drawing/2014/main" val="10000"/>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开头段</a:t>
                      </a:r>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en-US" altLang="zh-CN" sz="2400" dirty="0"/>
                        <a:t>1-2</a:t>
                      </a:r>
                      <a:r>
                        <a:rPr lang="zh-CN" altLang="en-US" sz="2400" dirty="0"/>
                        <a:t>句</a:t>
                      </a: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改写</a:t>
                      </a:r>
                      <a:r>
                        <a:rPr lang="zh-CN" altLang="en-US" sz="2400" dirty="0">
                          <a:sym typeface="+mn-ea"/>
                        </a:rPr>
                        <a:t>题目</a:t>
                      </a:r>
                      <a:endParaRPr lang="zh-CN" altLang="en-US" sz="2400" b="1" dirty="0">
                        <a:sym typeface="+mn-ea"/>
                      </a:endParaRP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主体段</a:t>
                      </a:r>
                      <a:r>
                        <a:rPr lang="en-US" altLang="zh-CN" sz="2400" dirty="0"/>
                        <a:t>1</a:t>
                      </a:r>
                      <a:endParaRPr lang="en-U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algn="ctr" defTabSz="914400" rtl="0" eaLnBrk="1" latinLnBrk="0" hangingPunct="1"/>
                      <a:endParaRPr lang="zh-CN" altLang="en-US" sz="2400" kern="1200" dirty="0"/>
                    </a:p>
                    <a:p>
                      <a:pPr marL="0" algn="ctr" defTabSz="914400" rtl="0" eaLnBrk="1" latinLnBrk="0" hangingPunct="1"/>
                      <a:r>
                        <a:rPr lang="en-US" altLang="zh-CN" sz="2400" kern="1200" dirty="0"/>
                        <a:t>x</a:t>
                      </a:r>
                      <a:r>
                        <a:rPr lang="zh-CN" altLang="en-US" sz="2400" kern="1200" dirty="0"/>
                        <a:t>句</a:t>
                      </a:r>
                      <a:endParaRPr lang="zh-CN" altLang="en-US" sz="2400" kern="1200" dirty="0">
                        <a:solidFill>
                          <a:schemeClr val="dk1"/>
                        </a:solidFill>
                        <a:latin typeface="+mn-lt"/>
                        <a:ea typeface="+mn-ea"/>
                        <a:cs typeface="+mn-cs"/>
                      </a:endParaRP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algn="ctr" defTabSz="914400" rtl="0" eaLnBrk="1" latinLnBrk="0" hangingPunct="1"/>
                      <a:endParaRPr lang="zh-CN" altLang="en-US" sz="2400" kern="1200" dirty="0"/>
                    </a:p>
                    <a:p>
                      <a:pPr marL="0" algn="ctr" defTabSz="914400" rtl="0" eaLnBrk="1" latinLnBrk="0" hangingPunct="1"/>
                      <a:r>
                        <a:rPr lang="en-US" altLang="zh-CN" sz="2400" kern="1200" dirty="0"/>
                        <a:t>x</a:t>
                      </a:r>
                      <a:r>
                        <a:rPr lang="zh-CN" altLang="en-US" sz="2400" kern="1200" dirty="0"/>
                        <a:t>为具体数据描写</a:t>
                      </a:r>
                    </a:p>
                    <a:p>
                      <a:pPr marL="0" algn="ctr" defTabSz="914400" rtl="0" eaLnBrk="1" latinLnBrk="0" hangingPunct="1"/>
                      <a:r>
                        <a:rPr lang="zh-CN" altLang="en-US" sz="2400" kern="1200" dirty="0"/>
                        <a:t>（挑选重点特征概括，不要流水账式描述）</a:t>
                      </a:r>
                      <a:endParaRPr lang="zh-CN" altLang="en-US" sz="2400" kern="1200" dirty="0">
                        <a:solidFill>
                          <a:schemeClr val="dk1"/>
                        </a:solidFill>
                        <a:latin typeface="+mn-lt"/>
                        <a:ea typeface="+mn-ea"/>
                        <a:cs typeface="+mn-cs"/>
                      </a:endParaRP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is-IS" altLang="zh-CN" sz="2400" dirty="0"/>
                        <a:t>……</a:t>
                      </a:r>
                      <a:endParaRPr lang="is-I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主体段</a:t>
                      </a:r>
                      <a:r>
                        <a:rPr lang="en-US" altLang="zh-CN" sz="2400" dirty="0"/>
                        <a:t>n</a:t>
                      </a:r>
                      <a:endParaRPr lang="en-US" altLang="zh-CN" sz="2400" i="1" dirty="0"/>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735330">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algn="ctr"/>
                      <a:r>
                        <a:rPr lang="zh-CN" altLang="en-US" sz="2400" dirty="0"/>
                        <a:t>结尾段</a:t>
                      </a:r>
                    </a:p>
                  </a:txBody>
                  <a:tcPr marL="91435" marR="91435" marT="45718" marB="45718" anchor="ctr">
                    <a:lnL w="6350" cap="flat" cmpd="sng" algn="ctr">
                      <a:solidFill>
                        <a:srgbClr val="A5A5A5"/>
                      </a:solidFill>
                      <a:prstDash val="solid"/>
                      <a:miter lim="800000"/>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algn="ctr" defTabSz="914400" rtl="0" eaLnBrk="1" latinLnBrk="0" hangingPunct="1"/>
                      <a:r>
                        <a:rPr lang="en-US" altLang="zh-CN" sz="2400" kern="1200" dirty="0"/>
                        <a:t>1-2</a:t>
                      </a:r>
                      <a:r>
                        <a:rPr lang="zh-CN" altLang="en-US" sz="2400" kern="1200" dirty="0"/>
                        <a:t>句</a:t>
                      </a:r>
                      <a:endParaRPr lang="zh-CN" altLang="en-US" sz="2400" kern="1200" dirty="0">
                        <a:solidFill>
                          <a:schemeClr val="dk1"/>
                        </a:solidFill>
                        <a:latin typeface="+mn-lt"/>
                        <a:ea typeface="+mn-ea"/>
                        <a:cs typeface="+mn-cs"/>
                      </a:endParaRPr>
                    </a:p>
                  </a:txBody>
                  <a:tcPr marL="91435" marR="91435" marT="45718" marB="45718" anchor="ctr">
                    <a:lnL>
                      <a:noFill/>
                    </a:lnL>
                    <a:lnR>
                      <a:noFill/>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charset="0"/>
                        </a:defRPr>
                      </a:lvl1pPr>
                      <a:lvl2pPr marL="457200" algn="l" defTabSz="914400" rtl="0" eaLnBrk="1" latinLnBrk="0" hangingPunct="1">
                        <a:defRPr sz="1800" kern="1200">
                          <a:solidFill>
                            <a:schemeClr val="tx1"/>
                          </a:solidFill>
                          <a:latin typeface="Calibri" charset="0"/>
                        </a:defRPr>
                      </a:lvl2pPr>
                      <a:lvl3pPr marL="914400" algn="l" defTabSz="914400" rtl="0" eaLnBrk="1" latinLnBrk="0" hangingPunct="1">
                        <a:defRPr sz="1800" kern="1200">
                          <a:solidFill>
                            <a:schemeClr val="tx1"/>
                          </a:solidFill>
                          <a:latin typeface="Calibri" charset="0"/>
                        </a:defRPr>
                      </a:lvl3pPr>
                      <a:lvl4pPr marL="1371600" algn="l" defTabSz="914400" rtl="0" eaLnBrk="1" latinLnBrk="0" hangingPunct="1">
                        <a:defRPr sz="1800" kern="1200">
                          <a:solidFill>
                            <a:schemeClr val="tx1"/>
                          </a:solidFill>
                          <a:latin typeface="Calibri" charset="0"/>
                        </a:defRPr>
                      </a:lvl4pPr>
                      <a:lvl5pPr marL="1828800" algn="l" defTabSz="914400" rtl="0" eaLnBrk="1" latinLnBrk="0" hangingPunct="1">
                        <a:defRPr sz="1800" kern="1200">
                          <a:solidFill>
                            <a:schemeClr val="tx1"/>
                          </a:solidFill>
                          <a:latin typeface="Calibri" charset="0"/>
                        </a:defRPr>
                      </a:lvl5pPr>
                      <a:lvl6pPr marL="2286000" algn="l" defTabSz="914400" rtl="0" eaLnBrk="1" latinLnBrk="0" hangingPunct="1">
                        <a:defRPr sz="1800" kern="1200">
                          <a:solidFill>
                            <a:schemeClr val="tx1"/>
                          </a:solidFill>
                          <a:latin typeface="Calibri" charset="0"/>
                        </a:defRPr>
                      </a:lvl6pPr>
                      <a:lvl7pPr marL="2743200" algn="l" defTabSz="914400" rtl="0" eaLnBrk="1" latinLnBrk="0" hangingPunct="1">
                        <a:defRPr sz="1800" kern="1200">
                          <a:solidFill>
                            <a:schemeClr val="tx1"/>
                          </a:solidFill>
                          <a:latin typeface="Calibri" charset="0"/>
                        </a:defRPr>
                      </a:lvl7pPr>
                      <a:lvl8pPr marL="3200400" algn="l" defTabSz="914400" rtl="0" eaLnBrk="1" latinLnBrk="0" hangingPunct="1">
                        <a:defRPr sz="1800" kern="1200">
                          <a:solidFill>
                            <a:schemeClr val="tx1"/>
                          </a:solidFill>
                          <a:latin typeface="Calibri" charset="0"/>
                        </a:defRPr>
                      </a:lvl8pPr>
                      <a:lvl9pPr marL="3657600" algn="l" defTabSz="914400" rtl="0" eaLnBrk="1" latinLnBrk="0" hangingPunct="1">
                        <a:defRPr sz="1800" kern="1200">
                          <a:solidFill>
                            <a:schemeClr val="tx1"/>
                          </a:solidFill>
                          <a:latin typeface="Calibri" charset="0"/>
                        </a:defRPr>
                      </a:lvl9pPr>
                    </a:lstStyle>
                    <a:p>
                      <a:pPr marL="0" lvl="1" algn="ctr" defTabSz="914400" rtl="0" eaLnBrk="1" latinLnBrk="0" hangingPunct="1"/>
                      <a:r>
                        <a:rPr lang="zh-CN" altLang="en-US" sz="2400" kern="1200" dirty="0"/>
                        <a:t>综合对比各个图特征</a:t>
                      </a:r>
                      <a:endParaRPr lang="zh-CN" altLang="en-US" sz="2400" kern="1200" dirty="0">
                        <a:solidFill>
                          <a:schemeClr val="dk1"/>
                        </a:solidFill>
                        <a:latin typeface="+mn-lt"/>
                        <a:ea typeface="+mn-ea"/>
                        <a:cs typeface="+mn-cs"/>
                      </a:endParaRPr>
                    </a:p>
                  </a:txBody>
                  <a:tcPr marL="91435" marR="91435" marT="45718" marB="45718" anchor="ctr">
                    <a:lnL>
                      <a:noFill/>
                    </a:lnL>
                    <a:lnR w="6350" cap="flat" cmpd="sng" algn="ctr">
                      <a:solidFill>
                        <a:srgbClr val="A5A5A5"/>
                      </a:solidFill>
                      <a:prstDash val="solid"/>
                      <a:miter lim="800000"/>
                    </a:lnR>
                    <a:lnT w="6350" cap="flat" cmpd="sng" algn="ctr">
                      <a:solidFill>
                        <a:srgbClr val="A5A5A5"/>
                      </a:solidFill>
                      <a:prstDash val="solid"/>
                      <a:miter lim="800000"/>
                    </a:lnT>
                    <a:lnB w="6350" cap="flat" cmpd="sng" algn="ctr">
                      <a:solidFill>
                        <a:srgbClr val="A5A5A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标题 3"/>
          <p:cNvSpPr>
            <a:spLocks noGrp="1"/>
          </p:cNvSpPr>
          <p:nvPr>
            <p:custDataLst>
              <p:tags r:id="rId2"/>
            </p:custDataLst>
          </p:nvPr>
        </p:nvSpPr>
        <p:spPr>
          <a:xfrm>
            <a:off x="753745" y="1758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olidFill>
                  <a:srgbClr val="C00000"/>
                </a:solidFill>
                <a:latin typeface="Californian FB" panose="0207040306080B030204" pitchFamily="18" charset="0"/>
                <a:ea typeface="微软雅黑 Light" panose="020B0502040204020203" pitchFamily="34" charset="-122"/>
              </a:rPr>
              <a:t>组合图段落结构</a:t>
            </a:r>
          </a:p>
        </p:txBody>
      </p:sp>
      <p:sp>
        <p:nvSpPr>
          <p:cNvPr id="2" name="文本框 1"/>
          <p:cNvSpPr txBox="1"/>
          <p:nvPr>
            <p:custDataLst>
              <p:tags r:id="rId3"/>
            </p:custDataLst>
          </p:nvPr>
        </p:nvSpPr>
        <p:spPr>
          <a:xfrm>
            <a:off x="8110441" y="864777"/>
            <a:ext cx="1706880" cy="460375"/>
          </a:xfrm>
          <a:prstGeom prst="rect">
            <a:avLst/>
          </a:prstGeom>
          <a:noFill/>
        </p:spPr>
        <p:txBody>
          <a:bodyPr wrap="none" rtlCol="0">
            <a:spAutoFit/>
          </a:bodyPr>
          <a:lstStyle/>
          <a:p>
            <a:r>
              <a:rPr kumimoji="1" lang="zh-CN" altLang="en-US" sz="2400" dirty="0">
                <a:latin typeface="微软雅黑" charset="0"/>
                <a:ea typeface="微软雅黑" charset="0"/>
                <a:cs typeface="微软雅黑" charset="0"/>
              </a:rPr>
              <a:t>总分总结构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10849" y="1566472"/>
            <a:ext cx="4575748" cy="4564505"/>
          </a:xfrm>
          <a:prstGeom prst="rect">
            <a:avLst/>
          </a:prstGeom>
        </p:spPr>
      </p:pic>
      <p:pic>
        <p:nvPicPr>
          <p:cNvPr id="6" name="图片 5"/>
          <p:cNvPicPr>
            <a:picLocks noChangeAspect="1"/>
          </p:cNvPicPr>
          <p:nvPr/>
        </p:nvPicPr>
        <p:blipFill>
          <a:blip r:embed="rId3"/>
          <a:stretch>
            <a:fillRect/>
          </a:stretch>
        </p:blipFill>
        <p:spPr>
          <a:xfrm>
            <a:off x="5833206" y="1469036"/>
            <a:ext cx="6066535" cy="4661941"/>
          </a:xfrm>
          <a:prstGeom prst="rect">
            <a:avLst/>
          </a:prstGeom>
        </p:spPr>
      </p:pic>
      <p:sp>
        <p:nvSpPr>
          <p:cNvPr id="7" name="文本框 6"/>
          <p:cNvSpPr txBox="1"/>
          <p:nvPr/>
        </p:nvSpPr>
        <p:spPr>
          <a:xfrm>
            <a:off x="921895" y="921895"/>
            <a:ext cx="3237876" cy="461665"/>
          </a:xfrm>
          <a:prstGeom prst="rect">
            <a:avLst/>
          </a:prstGeom>
          <a:noFill/>
        </p:spPr>
        <p:txBody>
          <a:bodyPr wrap="square" rtlCol="0">
            <a:spAutoFit/>
          </a:bodyPr>
          <a:lstStyle/>
          <a:p>
            <a:pPr algn="ctr"/>
            <a:r>
              <a:rPr lang="zh-CN" altLang="en-US" sz="2400" b="1" dirty="0">
                <a:solidFill>
                  <a:srgbClr val="0070C0"/>
                </a:solidFill>
              </a:rPr>
              <a:t>饼 </a:t>
            </a:r>
            <a:r>
              <a:rPr lang="en-US" altLang="zh-CN" sz="2400" b="1" dirty="0">
                <a:solidFill>
                  <a:srgbClr val="0070C0"/>
                </a:solidFill>
              </a:rPr>
              <a:t>+ </a:t>
            </a:r>
            <a:r>
              <a:rPr lang="zh-CN" altLang="en-US" sz="2400" b="1" dirty="0">
                <a:solidFill>
                  <a:srgbClr val="0070C0"/>
                </a:solidFill>
              </a:rPr>
              <a:t>表</a:t>
            </a:r>
          </a:p>
        </p:txBody>
      </p:sp>
      <p:sp>
        <p:nvSpPr>
          <p:cNvPr id="8" name="文本框 7"/>
          <p:cNvSpPr txBox="1"/>
          <p:nvPr/>
        </p:nvSpPr>
        <p:spPr>
          <a:xfrm>
            <a:off x="6987915" y="966865"/>
            <a:ext cx="3237876" cy="461665"/>
          </a:xfrm>
          <a:prstGeom prst="rect">
            <a:avLst/>
          </a:prstGeom>
          <a:noFill/>
        </p:spPr>
        <p:txBody>
          <a:bodyPr wrap="square" rtlCol="0">
            <a:spAutoFit/>
          </a:bodyPr>
          <a:lstStyle/>
          <a:p>
            <a:pPr algn="ctr"/>
            <a:r>
              <a:rPr lang="zh-CN" altLang="en-US" sz="2400" b="1" dirty="0">
                <a:solidFill>
                  <a:srgbClr val="0070C0"/>
                </a:solidFill>
              </a:rPr>
              <a:t>线 </a:t>
            </a:r>
            <a:r>
              <a:rPr lang="en-US" altLang="zh-CN" sz="2400" b="1" dirty="0">
                <a:solidFill>
                  <a:srgbClr val="0070C0"/>
                </a:solidFill>
              </a:rPr>
              <a:t>+ </a:t>
            </a:r>
            <a:r>
              <a:rPr lang="zh-CN" altLang="en-US" sz="2400" b="1" dirty="0">
                <a:solidFill>
                  <a:srgbClr val="0070C0"/>
                </a:solidFill>
              </a:rPr>
              <a:t>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01075" y="2028193"/>
            <a:ext cx="4827928" cy="2786589"/>
          </a:xfrm>
          <a:prstGeom prst="rect">
            <a:avLst/>
          </a:prstGeom>
        </p:spPr>
      </p:pic>
      <p:pic>
        <p:nvPicPr>
          <p:cNvPr id="5" name="图片 4"/>
          <p:cNvPicPr>
            <a:picLocks noChangeAspect="1"/>
          </p:cNvPicPr>
          <p:nvPr/>
        </p:nvPicPr>
        <p:blipFill>
          <a:blip r:embed="rId3"/>
          <a:stretch>
            <a:fillRect/>
          </a:stretch>
        </p:blipFill>
        <p:spPr>
          <a:xfrm>
            <a:off x="5382113" y="1998167"/>
            <a:ext cx="4721258" cy="2722959"/>
          </a:xfrm>
          <a:prstGeom prst="rect">
            <a:avLst/>
          </a:prstGeom>
        </p:spPr>
      </p:pic>
      <p:sp>
        <p:nvSpPr>
          <p:cNvPr id="6" name="标题 1"/>
          <p:cNvSpPr txBox="1"/>
          <p:nvPr/>
        </p:nvSpPr>
        <p:spPr>
          <a:xfrm>
            <a:off x="2286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3. </a:t>
            </a:r>
            <a:r>
              <a:rPr lang="zh-CN" altLang="en-US" sz="3600" dirty="0"/>
              <a:t>组合图尾段</a:t>
            </a:r>
          </a:p>
        </p:txBody>
      </p:sp>
      <p:sp>
        <p:nvSpPr>
          <p:cNvPr id="9" name="文本框 8"/>
          <p:cNvSpPr txBox="1"/>
          <p:nvPr/>
        </p:nvSpPr>
        <p:spPr>
          <a:xfrm>
            <a:off x="692358" y="5101913"/>
            <a:ext cx="9588084" cy="830997"/>
          </a:xfrm>
          <a:prstGeom prst="rect">
            <a:avLst/>
          </a:prstGeom>
          <a:noFill/>
        </p:spPr>
        <p:txBody>
          <a:bodyPr wrap="square">
            <a:spAutoFit/>
          </a:bodyPr>
          <a:lstStyle/>
          <a:p>
            <a:pPr algn="just"/>
            <a:r>
              <a:rPr lang="zh-CN" altLang="en-US" sz="2400" dirty="0"/>
              <a:t>To sum up, </a:t>
            </a:r>
            <a:r>
              <a:rPr lang="zh-CN" altLang="en-US" sz="2400" dirty="0">
                <a:solidFill>
                  <a:srgbClr val="FF0000"/>
                </a:solidFill>
              </a:rPr>
              <a:t>the electricity used for heating </a:t>
            </a:r>
            <a:r>
              <a:rPr lang="zh-CN" altLang="en-US" sz="2400" dirty="0"/>
              <a:t>leads to much more </a:t>
            </a:r>
            <a:r>
              <a:rPr lang="zh-CN" altLang="en-US" sz="2400" dirty="0">
                <a:solidFill>
                  <a:srgbClr val="00B0F0"/>
                </a:solidFill>
              </a:rPr>
              <a:t>electricity consumption</a:t>
            </a:r>
            <a:r>
              <a:rPr lang="zh-CN" altLang="en-US" sz="2400" dirty="0"/>
              <a:t> in winter days than in summer.</a:t>
            </a:r>
          </a:p>
        </p:txBody>
      </p:sp>
      <p:sp>
        <p:nvSpPr>
          <p:cNvPr id="10" name="文本框 9"/>
          <p:cNvSpPr txBox="1"/>
          <p:nvPr/>
        </p:nvSpPr>
        <p:spPr>
          <a:xfrm>
            <a:off x="765359" y="1621703"/>
            <a:ext cx="1594884" cy="461665"/>
          </a:xfrm>
          <a:prstGeom prst="rect">
            <a:avLst/>
          </a:prstGeom>
          <a:noFill/>
        </p:spPr>
        <p:txBody>
          <a:bodyPr wrap="square" rtlCol="0">
            <a:spAutoFit/>
          </a:bodyPr>
          <a:lstStyle/>
          <a:p>
            <a:r>
              <a:rPr lang="en-US" altLang="zh-CN" sz="2400" b="1" dirty="0">
                <a:solidFill>
                  <a:srgbClr val="FF0000"/>
                </a:solidFill>
              </a:rPr>
              <a:t>C4T2</a:t>
            </a:r>
            <a:endParaRPr lang="zh-CN" altLang="en-US" sz="2400" b="1" dirty="0">
              <a:solidFill>
                <a:srgbClr val="FF0000"/>
              </a:solidFill>
            </a:endParaRPr>
          </a:p>
        </p:txBody>
      </p:sp>
      <p:sp>
        <p:nvSpPr>
          <p:cNvPr id="11" name="文本框 101"/>
          <p:cNvSpPr txBox="1"/>
          <p:nvPr/>
        </p:nvSpPr>
        <p:spPr>
          <a:xfrm>
            <a:off x="692358" y="984380"/>
            <a:ext cx="5080000" cy="461665"/>
          </a:xfrm>
          <a:prstGeom prst="rect">
            <a:avLst/>
          </a:prstGeom>
          <a:noFill/>
          <a:ln w="9525">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总结主要特征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3572825" y="1949017"/>
            <a:ext cx="5616146"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1. </a:t>
            </a:r>
            <a:r>
              <a:rPr lang="zh-CN" altLang="en-US" dirty="0">
                <a:latin typeface="+mn-ea"/>
                <a:cs typeface="宋体" pitchFamily="2" charset="-122"/>
              </a:rPr>
              <a:t>组合图首段</a:t>
            </a: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2. </a:t>
            </a:r>
            <a:r>
              <a:rPr lang="zh-CN" altLang="en-US" dirty="0">
                <a:solidFill>
                  <a:schemeClr val="tx1"/>
                </a:solidFill>
                <a:latin typeface="+mn-ea"/>
                <a:cs typeface="宋体" pitchFamily="2" charset="-122"/>
              </a:rPr>
              <a:t>组合图主体段</a:t>
            </a:r>
            <a:r>
              <a:rPr lang="en-US" altLang="zh-CN" dirty="0">
                <a:solidFill>
                  <a:schemeClr val="tx1"/>
                </a:solidFill>
                <a:latin typeface="+mn-ea"/>
                <a:cs typeface="宋体" pitchFamily="2" charset="-122"/>
              </a:rPr>
              <a:t>+</a:t>
            </a:r>
            <a:r>
              <a:rPr lang="zh-CN" altLang="en-US" dirty="0">
                <a:solidFill>
                  <a:schemeClr val="tx1"/>
                </a:solidFill>
                <a:latin typeface="+mn-ea"/>
                <a:cs typeface="宋体" pitchFamily="2" charset="-122"/>
              </a:rPr>
              <a:t>范文分析</a:t>
            </a:r>
            <a:endParaRPr lang="en-US" altLang="zh-CN" dirty="0">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3. </a:t>
            </a:r>
            <a:r>
              <a:rPr lang="zh-CN" altLang="en-US" dirty="0">
                <a:solidFill>
                  <a:schemeClr val="tx1"/>
                </a:solidFill>
                <a:latin typeface="+mn-ea"/>
                <a:cs typeface="宋体" pitchFamily="2" charset="-122"/>
              </a:rPr>
              <a:t>组合图尾段</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rgbClr val="FF0000"/>
                </a:solidFill>
                <a:latin typeface="+mn-ea"/>
                <a:cs typeface="宋体" pitchFamily="2" charset="-122"/>
              </a:rPr>
              <a:t>4. </a:t>
            </a:r>
            <a:r>
              <a:rPr lang="zh-CN" altLang="en-US" dirty="0">
                <a:solidFill>
                  <a:srgbClr val="FF0000"/>
                </a:solidFill>
                <a:latin typeface="+mn-ea"/>
                <a:cs typeface="宋体" pitchFamily="2" charset="-122"/>
              </a:rPr>
              <a:t>课堂练习</a:t>
            </a:r>
            <a:endParaRPr lang="en-US" altLang="zh-CN" dirty="0">
              <a:solidFill>
                <a:srgbClr val="FF0000"/>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5.</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总结</a:t>
            </a:r>
            <a:endParaRPr lang="zh-CN" altLang="en-US" u="sng" dirty="0">
              <a:solidFill>
                <a:schemeClr val="tx1"/>
              </a:solidFill>
              <a:latin typeface="+mn-ea"/>
              <a:cs typeface="宋体" pitchFamily="2" charset="-122"/>
            </a:endParaRPr>
          </a:p>
        </p:txBody>
      </p:sp>
      <p:sp>
        <p:nvSpPr>
          <p:cNvPr id="5" name="标题 1"/>
          <p:cNvSpPr>
            <a:spLocks noGrp="1"/>
          </p:cNvSpPr>
          <p:nvPr/>
        </p:nvSpPr>
        <p:spPr>
          <a:xfrm>
            <a:off x="507492" y="452819"/>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r>
              <a:rPr lang="en-US" altLang="zh-CN" sz="3600" dirty="0">
                <a:latin typeface="+mj-ea"/>
                <a:cs typeface="Times New Roman" panose="02020503050405090304" charset="0"/>
              </a:rPr>
              <a:t>LESSON 2</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6"/>
          <a:stretch>
            <a:fillRect/>
          </a:stretch>
        </p:blipFill>
        <p:spPr>
          <a:xfrm>
            <a:off x="-87086" y="1444426"/>
            <a:ext cx="5242560" cy="5203690"/>
          </a:xfrm>
          <a:prstGeom prst="rect">
            <a:avLst/>
          </a:prstGeom>
        </p:spPr>
      </p:pic>
      <p:sp>
        <p:nvSpPr>
          <p:cNvPr id="5" name="标题 1"/>
          <p:cNvSpPr>
            <a:spLocks noGrp="1"/>
          </p:cNvSpPr>
          <p:nvPr>
            <p:custDataLst>
              <p:tags r:id="rId2"/>
            </p:custDataLst>
          </p:nvPr>
        </p:nvSpPr>
        <p:spPr>
          <a:xfrm>
            <a:off x="295230" y="583529"/>
            <a:ext cx="3697605"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2400" b="1" dirty="0">
                <a:solidFill>
                  <a:srgbClr val="FF0000"/>
                </a:solidFill>
              </a:rPr>
              <a:t>练习</a:t>
            </a:r>
            <a:r>
              <a:rPr lang="en-US" altLang="zh-CN" sz="2400" b="1" dirty="0">
                <a:solidFill>
                  <a:srgbClr val="FF0000"/>
                </a:solidFill>
              </a:rPr>
              <a:t>1 </a:t>
            </a:r>
            <a:r>
              <a:rPr lang="zh-CN" altLang="en-US" sz="2400" b="1" dirty="0">
                <a:solidFill>
                  <a:srgbClr val="FF0000"/>
                </a:solidFill>
              </a:rPr>
              <a:t>：</a:t>
            </a:r>
            <a:r>
              <a:rPr lang="en-US" altLang="zh-CN" sz="2400" b="1" dirty="0">
                <a:solidFill>
                  <a:srgbClr val="FF0000"/>
                </a:solidFill>
              </a:rPr>
              <a:t>C8T1</a:t>
            </a:r>
          </a:p>
        </p:txBody>
      </p:sp>
      <p:sp>
        <p:nvSpPr>
          <p:cNvPr id="3" name="文本框 2"/>
          <p:cNvSpPr txBox="1"/>
          <p:nvPr>
            <p:custDataLst>
              <p:tags r:id="rId3"/>
            </p:custDataLst>
          </p:nvPr>
        </p:nvSpPr>
        <p:spPr>
          <a:xfrm>
            <a:off x="6589078" y="4505063"/>
            <a:ext cx="4259580" cy="519181"/>
          </a:xfrm>
          <a:prstGeom prst="rect">
            <a:avLst/>
          </a:prstGeom>
          <a:noFill/>
        </p:spPr>
        <p:txBody>
          <a:bodyPr wrap="square" rtlCol="0">
            <a:spAutoFit/>
          </a:bodyPr>
          <a:lstStyle/>
          <a:p>
            <a:pPr>
              <a:lnSpc>
                <a:spcPct val="130000"/>
              </a:lnSpc>
            </a:pPr>
            <a:r>
              <a:rPr lang="zh-CN" altLang="en-US" sz="2400" b="1" dirty="0">
                <a:highlight>
                  <a:srgbClr val="00FF00"/>
                </a:highlight>
              </a:rPr>
              <a:t>一图一段</a:t>
            </a:r>
          </a:p>
        </p:txBody>
      </p:sp>
      <p:sp>
        <p:nvSpPr>
          <p:cNvPr id="2" name="文本框 1"/>
          <p:cNvSpPr txBox="1"/>
          <p:nvPr/>
        </p:nvSpPr>
        <p:spPr>
          <a:xfrm>
            <a:off x="6527800" y="2636520"/>
            <a:ext cx="4259580" cy="1130300"/>
          </a:xfrm>
          <a:prstGeom prst="rect">
            <a:avLst/>
          </a:prstGeom>
          <a:noFill/>
        </p:spPr>
        <p:txBody>
          <a:bodyPr wrap="square" rtlCol="0">
            <a:spAutoFit/>
          </a:bodyPr>
          <a:lstStyle/>
          <a:p>
            <a:pPr>
              <a:lnSpc>
                <a:spcPct val="130000"/>
              </a:lnSpc>
            </a:pPr>
            <a:r>
              <a:rPr lang="zh-CN" altLang="en-US" sz="2800" b="1" dirty="0"/>
              <a:t>组合图</a:t>
            </a:r>
          </a:p>
          <a:p>
            <a:pPr>
              <a:lnSpc>
                <a:spcPct val="130000"/>
              </a:lnSpc>
            </a:pPr>
            <a:r>
              <a:rPr lang="zh-CN" altLang="en-US" sz="2400" b="1" dirty="0"/>
              <a:t>静态图</a:t>
            </a:r>
            <a:r>
              <a:rPr lang="en-US" altLang="zh-CN" sz="2400" b="1" dirty="0"/>
              <a:t>(</a:t>
            </a:r>
            <a:r>
              <a:rPr lang="zh-CN" altLang="en-US" sz="2400" b="1" dirty="0"/>
              <a:t>饼</a:t>
            </a:r>
            <a:r>
              <a:rPr lang="en-US" altLang="zh-CN" sz="2400" b="1" dirty="0"/>
              <a:t>+</a:t>
            </a:r>
            <a:r>
              <a:rPr lang="zh-CN" altLang="en-US" sz="2400" b="1" dirty="0"/>
              <a:t>表</a:t>
            </a:r>
            <a:r>
              <a:rPr lang="en-US" altLang="zh-CN" sz="2400" b="1" dirty="0"/>
              <a:t>)</a:t>
            </a:r>
            <a:endParaRPr lang="zh-CN" altLang="en-US" sz="2400" b="1" dirty="0"/>
          </a:p>
        </p:txBody>
      </p:sp>
      <p:sp>
        <p:nvSpPr>
          <p:cNvPr id="6" name="标题 1"/>
          <p:cNvSpPr txBox="1"/>
          <p:nvPr/>
        </p:nvSpPr>
        <p:spPr>
          <a:xfrm>
            <a:off x="3503344" y="209884"/>
            <a:ext cx="49505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4. </a:t>
            </a:r>
            <a:r>
              <a:rPr lang="zh-CN" altLang="en-US" sz="3600" dirty="0"/>
              <a:t>课堂练习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custDataLst>
              <p:tags r:id="rId1"/>
            </p:custDataLst>
          </p:nvPr>
        </p:nvPicPr>
        <p:blipFill>
          <a:blip r:embed="rId3"/>
          <a:stretch>
            <a:fillRect/>
          </a:stretch>
        </p:blipFill>
        <p:spPr>
          <a:xfrm>
            <a:off x="1436914" y="-1"/>
            <a:ext cx="9673046" cy="96013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sz="3600" dirty="0"/>
              <a:t>According to the pie chart, over-grazing </a:t>
            </a:r>
            <a:r>
              <a:rPr lang="en-US" altLang="zh-CN" sz="3600" dirty="0">
                <a:solidFill>
                  <a:srgbClr val="FF0000"/>
                </a:solidFill>
              </a:rPr>
              <a:t>leads to </a:t>
            </a:r>
            <a:r>
              <a:rPr lang="en-US" altLang="zh-CN" sz="3600" dirty="0"/>
              <a:t>the biggest part of land degradation which account</a:t>
            </a:r>
            <a:r>
              <a:rPr lang="en-US" altLang="zh-CN" sz="3600" dirty="0">
                <a:solidFill>
                  <a:srgbClr val="FF0000"/>
                </a:solidFill>
              </a:rPr>
              <a:t>s</a:t>
            </a:r>
            <a:r>
              <a:rPr lang="en-US" altLang="zh-CN" sz="3600" dirty="0"/>
              <a:t> for 35 percent of worldwide land degradation. </a:t>
            </a:r>
            <a:r>
              <a:rPr lang="en-US" altLang="zh-CN" sz="3600" strike="sngStrike" dirty="0"/>
              <a:t>From then on</a:t>
            </a:r>
            <a:r>
              <a:rPr lang="en-US" altLang="zh-CN" sz="3600" dirty="0"/>
              <a:t>, </a:t>
            </a:r>
            <a:r>
              <a:rPr lang="en-US" altLang="zh-CN" sz="3600" dirty="0">
                <a:solidFill>
                  <a:srgbClr val="FF0000"/>
                </a:solidFill>
              </a:rPr>
              <a:t>in terms of </a:t>
            </a:r>
            <a:r>
              <a:rPr lang="en-US" altLang="zh-CN" sz="3600" dirty="0"/>
              <a:t>deforestation and over-cultivation, </a:t>
            </a:r>
            <a:r>
              <a:rPr lang="en-US" altLang="zh-CN" sz="3600" dirty="0">
                <a:solidFill>
                  <a:srgbClr val="FF0000"/>
                </a:solidFill>
              </a:rPr>
              <a:t>both make up similar percentage/proportion of land </a:t>
            </a:r>
            <a:r>
              <a:rPr lang="en-US" altLang="zh-CN" sz="3600" dirty="0" err="1">
                <a:solidFill>
                  <a:srgbClr val="FF0000"/>
                </a:solidFill>
              </a:rPr>
              <a:t>degraded</a:t>
            </a:r>
            <a:r>
              <a:rPr lang="en-US" altLang="zh-CN" sz="3600" dirty="0">
                <a:solidFill>
                  <a:srgbClr val="FF0000"/>
                </a:solidFill>
              </a:rPr>
              <a:t> with 30% and 28% respectively. </a:t>
            </a:r>
            <a:r>
              <a:rPr lang="en-US" altLang="zh-CN" sz="3600" dirty="0"/>
              <a:t> </a:t>
            </a:r>
            <a:r>
              <a:rPr lang="en-US" altLang="zh-CN" sz="3600" strike="sngStrike" dirty="0"/>
              <a:t>are parallel</a:t>
            </a:r>
            <a:r>
              <a:rPr lang="en-US" altLang="zh-CN" sz="3600" dirty="0"/>
              <a:t>. The others make up/constitute the least part of the </a:t>
            </a:r>
            <a:r>
              <a:rPr lang="en-US" altLang="zh-CN" sz="3600" strike="sngStrike" dirty="0"/>
              <a:t>chart</a:t>
            </a:r>
            <a:r>
              <a:rPr lang="en-US" altLang="zh-CN" sz="3600" dirty="0"/>
              <a:t> </a:t>
            </a:r>
            <a:r>
              <a:rPr lang="en-US" altLang="zh-CN" sz="3600" dirty="0">
                <a:solidFill>
                  <a:srgbClr val="FF0000"/>
                </a:solidFill>
              </a:rPr>
              <a:t>land degradation, which </a:t>
            </a:r>
            <a:r>
              <a:rPr lang="en-US" altLang="zh-CN" sz="3600" dirty="0"/>
              <a:t>only comprise seven percent of the land degradation.</a:t>
            </a:r>
            <a:endParaRPr lang="zh-CN" alt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6"/>
          <a:stretch>
            <a:fillRect/>
          </a:stretch>
        </p:blipFill>
        <p:spPr>
          <a:xfrm>
            <a:off x="-91440" y="2040890"/>
            <a:ext cx="5892165" cy="3635375"/>
          </a:xfrm>
          <a:prstGeom prst="rect">
            <a:avLst/>
          </a:prstGeom>
        </p:spPr>
      </p:pic>
      <p:sp>
        <p:nvSpPr>
          <p:cNvPr id="5" name="标题 1"/>
          <p:cNvSpPr>
            <a:spLocks noGrp="1"/>
          </p:cNvSpPr>
          <p:nvPr>
            <p:custDataLst>
              <p:tags r:id="rId2"/>
            </p:custDataLst>
          </p:nvPr>
        </p:nvSpPr>
        <p:spPr>
          <a:xfrm>
            <a:off x="5639753" y="313055"/>
            <a:ext cx="4234815"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200" b="1" dirty="0">
                <a:solidFill>
                  <a:srgbClr val="FF0000"/>
                </a:solidFill>
              </a:rPr>
              <a:t>正文 </a:t>
            </a:r>
            <a:r>
              <a:rPr lang="en-US" altLang="zh-CN" sz="3200" b="1" dirty="0">
                <a:solidFill>
                  <a:srgbClr val="FF0000"/>
                </a:solidFill>
              </a:rPr>
              <a:t>1</a:t>
            </a:r>
          </a:p>
        </p:txBody>
      </p:sp>
      <p:sp>
        <p:nvSpPr>
          <p:cNvPr id="102" name="文本框 101"/>
          <p:cNvSpPr txBox="1"/>
          <p:nvPr>
            <p:custDataLst>
              <p:tags r:id="rId3"/>
            </p:custDataLst>
          </p:nvPr>
        </p:nvSpPr>
        <p:spPr>
          <a:xfrm>
            <a:off x="5584825" y="2725420"/>
            <a:ext cx="6411595" cy="3015697"/>
          </a:xfrm>
          <a:prstGeom prst="rect">
            <a:avLst/>
          </a:prstGeom>
          <a:noFill/>
          <a:ln w="9525">
            <a:noFill/>
          </a:ln>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2000" noProof="0" dirty="0">
                <a:solidFill>
                  <a:schemeClr val="tx1"/>
                </a:solidFill>
                <a:effectLst/>
                <a:uLnTx/>
                <a:uFillTx/>
                <a:latin typeface="+mn-ea"/>
                <a:cs typeface="Calibri" charset="0"/>
                <a:sym typeface="+mn-ea"/>
              </a:rPr>
              <a:t>The pie chart shows that there are </a:t>
            </a:r>
            <a:r>
              <a:rPr lang="en-US" altLang="zh-CN" sz="2000" noProof="0" dirty="0">
                <a:solidFill>
                  <a:schemeClr val="tx1"/>
                </a:solidFill>
                <a:effectLst/>
                <a:highlight>
                  <a:srgbClr val="FFFF00"/>
                </a:highlight>
                <a:uLnTx/>
                <a:uFillTx/>
                <a:latin typeface="+mn-ea"/>
                <a:cs typeface="Calibri" charset="0"/>
                <a:sym typeface="+mn-ea"/>
              </a:rPr>
              <a:t>four main causes</a:t>
            </a:r>
            <a:r>
              <a:rPr lang="en-US" altLang="zh-CN" sz="2000" noProof="0" dirty="0">
                <a:solidFill>
                  <a:schemeClr val="tx1"/>
                </a:solidFill>
                <a:effectLst/>
                <a:uLnTx/>
                <a:uFillTx/>
                <a:latin typeface="+mn-ea"/>
                <a:cs typeface="Calibri" charset="0"/>
                <a:sym typeface="+mn-ea"/>
              </a:rPr>
              <a:t> of farmland becoming degr</a:t>
            </a:r>
            <a:r>
              <a:rPr lang="en-US" altLang="zh-CN" sz="2000" noProof="0" dirty="0">
                <a:effectLst/>
                <a:uLnTx/>
                <a:uFillTx/>
                <a:latin typeface="+mn-ea"/>
                <a:cs typeface="Calibri" charset="0"/>
                <a:sym typeface="+mn-ea"/>
              </a:rPr>
              <a:t>aded</a:t>
            </a:r>
            <a:r>
              <a:rPr lang="en-US" altLang="zh-CN" sz="2000" noProof="0" dirty="0">
                <a:ln>
                  <a:noFill/>
                </a:ln>
                <a:effectLst/>
                <a:uLnTx/>
                <a:uFillTx/>
                <a:latin typeface="+mn-ea"/>
                <a:cs typeface="Calibri" charset="0"/>
                <a:sym typeface="+mn-ea"/>
              </a:rPr>
              <a:t> in the world today. </a:t>
            </a:r>
            <a:r>
              <a:rPr kumimoji="0" lang="en-US" altLang="zh-CN" sz="2000" b="0" i="0" strike="noStrike" kern="1200" cap="none" spc="0" normalizeH="0" baseline="0" noProof="0" dirty="0">
                <a:ln>
                  <a:noFill/>
                </a:ln>
                <a:solidFill>
                  <a:schemeClr val="tx1"/>
                </a:solidFill>
                <a:effectLst/>
                <a:uLnTx/>
                <a:uFillTx/>
                <a:latin typeface="+mn-ea"/>
                <a:cs typeface="Calibri" charset="0"/>
              </a:rPr>
              <a:t>Globally, 65%</a:t>
            </a:r>
            <a:r>
              <a:rPr kumimoji="0" lang="zh-CN" altLang="en-US"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Tx/>
                <a:latin typeface="+mn-ea"/>
                <a:cs typeface="Calibri" charset="0"/>
              </a:rPr>
              <a:t>of degradation </a:t>
            </a:r>
            <a:r>
              <a:rPr kumimoji="0" lang="en-US" altLang="zh-CN" sz="2000" b="0" i="0" strike="noStrike" kern="1200" cap="none" spc="0" normalizeH="0" baseline="0" noProof="0" dirty="0">
                <a:ln>
                  <a:noFill/>
                </a:ln>
                <a:solidFill>
                  <a:schemeClr val="tx1"/>
                </a:solidFill>
                <a:effectLst/>
                <a:uLnTx/>
                <a:uFill>
                  <a:solidFill>
                    <a:srgbClr val="000000"/>
                  </a:solidFill>
                </a:uFill>
                <a:latin typeface="+mn-ea"/>
                <a:cs typeface="Calibri" charset="0"/>
              </a:rPr>
              <a:t>is caused by</a:t>
            </a:r>
            <a:r>
              <a:rPr kumimoji="0" lang="en-US" altLang="zh-CN" sz="2000" b="0" i="0" strike="noStrike" kern="1200" cap="none" spc="0" normalizeH="0" baseline="0" noProof="0" dirty="0">
                <a:ln>
                  <a:noFill/>
                </a:ln>
                <a:solidFill>
                  <a:schemeClr val="tx1"/>
                </a:solidFill>
                <a:effectLst/>
                <a:uLnTx/>
                <a:uFillTx/>
                <a:latin typeface="+mn-ea"/>
                <a:cs typeface="Calibri" charset="0"/>
              </a:rPr>
              <a:t> too much </a:t>
            </a:r>
            <a:r>
              <a:rPr kumimoji="0" lang="en-US" altLang="zh-CN" sz="2000" b="0" i="0" strike="noStrike" kern="1200" cap="none" spc="0" normalizeH="0" baseline="0" noProof="0" dirty="0">
                <a:ln>
                  <a:noFill/>
                </a:ln>
                <a:solidFill>
                  <a:srgbClr val="00B0F0"/>
                </a:solidFill>
                <a:effectLst/>
                <a:uLnTx/>
                <a:uFillTx/>
                <a:latin typeface="+mn-ea"/>
                <a:cs typeface="Calibri" charset="0"/>
              </a:rPr>
              <a:t>animal grazing</a:t>
            </a:r>
            <a:r>
              <a:rPr kumimoji="0" lang="en-US" altLang="zh-CN" sz="2000" b="0" i="0" strike="noStrike" kern="1200" cap="none" spc="0" normalizeH="0" baseline="0" noProof="0" dirty="0">
                <a:ln>
                  <a:noFill/>
                </a:ln>
                <a:solidFill>
                  <a:schemeClr val="tx1"/>
                </a:solidFill>
                <a:effectLst/>
                <a:uLnTx/>
                <a:uFillTx/>
                <a:latin typeface="+mn-ea"/>
                <a:cs typeface="Calibri" charset="0"/>
              </a:rPr>
              <a:t> and </a:t>
            </a:r>
            <a:r>
              <a:rPr kumimoji="0" lang="en-US" altLang="zh-CN" sz="2000" b="0" i="0" strike="noStrike" kern="1200" cap="none" spc="0" normalizeH="0" baseline="0" noProof="0" dirty="0">
                <a:ln>
                  <a:noFill/>
                </a:ln>
                <a:solidFill>
                  <a:srgbClr val="00B0F0"/>
                </a:solidFill>
                <a:effectLst/>
                <a:uLnTx/>
                <a:uFillTx/>
                <a:latin typeface="+mn-ea"/>
                <a:cs typeface="Calibri" charset="0"/>
              </a:rPr>
              <a:t>tree clearance</a:t>
            </a:r>
            <a:r>
              <a:rPr kumimoji="0" lang="en-US" altLang="zh-CN"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
                  <a:solidFill>
                    <a:srgbClr val="000000"/>
                  </a:solidFill>
                </a:uFill>
                <a:latin typeface="+mn-ea"/>
                <a:cs typeface="Calibri" charset="0"/>
              </a:rPr>
              <a:t>constituting </a:t>
            </a:r>
            <a:r>
              <a:rPr kumimoji="0" lang="en-US" altLang="zh-CN" sz="2000" b="0" i="0" strike="noStrike" kern="1200" cap="none" spc="0" normalizeH="0" baseline="0" noProof="0" dirty="0">
                <a:ln>
                  <a:noFill/>
                </a:ln>
                <a:solidFill>
                  <a:schemeClr val="tx1"/>
                </a:solidFill>
                <a:effectLst/>
                <a:uLnTx/>
                <a:uFillTx/>
                <a:latin typeface="+mn-ea"/>
                <a:cs typeface="Calibri" charset="0"/>
              </a:rPr>
              <a:t>35%</a:t>
            </a:r>
            <a:r>
              <a:rPr kumimoji="0" lang="zh-CN" altLang="en-US"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Tx/>
                <a:latin typeface="+mn-ea"/>
                <a:cs typeface="Calibri" charset="0"/>
              </a:rPr>
              <a:t>and 30%</a:t>
            </a:r>
            <a:r>
              <a:rPr kumimoji="0" lang="zh-CN" altLang="en-US"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Tx/>
                <a:latin typeface="+mn-ea"/>
                <a:cs typeface="Calibri" charset="0"/>
              </a:rPr>
              <a:t>respectively. A further 28%</a:t>
            </a:r>
            <a:r>
              <a:rPr kumimoji="0" lang="zh-CN" altLang="en-US"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Tx/>
                <a:latin typeface="+mn-ea"/>
                <a:cs typeface="Calibri" charset="0"/>
              </a:rPr>
              <a:t>of global degradation </a:t>
            </a:r>
            <a:r>
              <a:rPr kumimoji="0" lang="en-US" altLang="zh-CN" sz="2000" b="0" i="0" strike="noStrike" kern="1200" cap="none" spc="0" normalizeH="0" baseline="0" noProof="0" dirty="0">
                <a:ln>
                  <a:noFill/>
                </a:ln>
                <a:solidFill>
                  <a:schemeClr val="tx1"/>
                </a:solidFill>
                <a:effectLst/>
                <a:uLnTx/>
                <a:uFill>
                  <a:solidFill>
                    <a:srgbClr val="000000"/>
                  </a:solidFill>
                </a:uFill>
                <a:latin typeface="+mn-ea"/>
                <a:cs typeface="Calibri" charset="0"/>
              </a:rPr>
              <a:t>is due to </a:t>
            </a:r>
            <a:r>
              <a:rPr kumimoji="0" lang="en-US" altLang="zh-CN" sz="2000" b="0" i="0" strike="noStrike" kern="1200" cap="none" spc="0" normalizeH="0" baseline="0" noProof="0" dirty="0">
                <a:ln>
                  <a:noFill/>
                </a:ln>
                <a:solidFill>
                  <a:srgbClr val="00B0F0"/>
                </a:solidFill>
                <a:effectLst/>
                <a:uLnTx/>
                <a:uFillTx/>
                <a:latin typeface="+mn-ea"/>
                <a:cs typeface="Calibri" charset="0"/>
              </a:rPr>
              <a:t>over-cultivation</a:t>
            </a:r>
            <a:r>
              <a:rPr kumimoji="0" lang="en-US" altLang="zh-CN" sz="2000" b="0" i="0" strike="noStrike" kern="1200" cap="none" spc="0" normalizeH="0" baseline="0" noProof="0" dirty="0">
                <a:ln>
                  <a:noFill/>
                </a:ln>
                <a:solidFill>
                  <a:schemeClr val="tx1"/>
                </a:solidFill>
                <a:effectLst/>
                <a:uLnTx/>
                <a:uFillTx/>
                <a:latin typeface="+mn-ea"/>
                <a:cs typeface="Calibri" charset="0"/>
              </a:rPr>
              <a:t> of crops. </a:t>
            </a:r>
            <a:r>
              <a:rPr kumimoji="0" lang="en-US" altLang="zh-CN" sz="2000" b="0" i="0" strike="noStrike" kern="1200" cap="none" spc="0" normalizeH="0" baseline="0" noProof="0" dirty="0">
                <a:ln>
                  <a:noFill/>
                </a:ln>
                <a:solidFill>
                  <a:srgbClr val="00B0F0"/>
                </a:solidFill>
                <a:effectLst/>
                <a:uLnTx/>
                <a:uFillTx/>
                <a:latin typeface="+mn-ea"/>
                <a:cs typeface="Calibri" charset="0"/>
              </a:rPr>
              <a:t>Other causes</a:t>
            </a:r>
            <a:r>
              <a:rPr kumimoji="0" lang="en-US" altLang="zh-CN"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
                  <a:solidFill>
                    <a:srgbClr val="000000"/>
                  </a:solidFill>
                </a:uFill>
                <a:latin typeface="+mn-ea"/>
                <a:cs typeface="Calibri" charset="0"/>
              </a:rPr>
              <a:t>account for</a:t>
            </a:r>
            <a:r>
              <a:rPr kumimoji="0" lang="en-US" altLang="zh-CN" sz="2000" b="0" i="0" strike="noStrike" kern="1200" cap="none" spc="0" normalizeH="0" baseline="0" noProof="0" dirty="0">
                <a:ln>
                  <a:noFill/>
                </a:ln>
                <a:solidFill>
                  <a:schemeClr val="tx1"/>
                </a:solidFill>
                <a:effectLst/>
                <a:uLnTx/>
                <a:uFillTx/>
                <a:latin typeface="+mn-ea"/>
                <a:cs typeface="Calibri" charset="0"/>
              </a:rPr>
              <a:t> only 7%</a:t>
            </a:r>
            <a:r>
              <a:rPr kumimoji="0" lang="zh-CN" altLang="en-US" sz="2000" b="0" i="0" strike="noStrike" kern="1200" cap="none" spc="0" normalizeH="0" baseline="0" noProof="0" dirty="0">
                <a:ln>
                  <a:noFill/>
                </a:ln>
                <a:solidFill>
                  <a:schemeClr val="tx1"/>
                </a:solidFill>
                <a:effectLst/>
                <a:uLnTx/>
                <a:uFillTx/>
                <a:latin typeface="+mn-ea"/>
                <a:cs typeface="Calibri" charset="0"/>
              </a:rPr>
              <a:t> </a:t>
            </a:r>
            <a:r>
              <a:rPr kumimoji="0" lang="en-US" altLang="zh-CN" sz="2000" b="0" i="0" strike="noStrike" kern="1200" cap="none" spc="0" normalizeH="0" baseline="0" noProof="0" dirty="0">
                <a:ln>
                  <a:noFill/>
                </a:ln>
                <a:solidFill>
                  <a:schemeClr val="tx1"/>
                </a:solidFill>
                <a:effectLst/>
                <a:uLnTx/>
                <a:uFillTx/>
                <a:latin typeface="+mn-ea"/>
                <a:cs typeface="Calibri" charset="0"/>
              </a:rPr>
              <a:t>collectively.</a:t>
            </a:r>
            <a:r>
              <a:rPr kumimoji="0" lang="en-US" altLang="zh-CN" sz="2000" b="0" i="0" u="none" strike="noStrike" kern="1200" cap="none" spc="0" normalizeH="0" baseline="0" noProof="0" dirty="0">
                <a:ln>
                  <a:noFill/>
                </a:ln>
                <a:solidFill>
                  <a:prstClr val="black"/>
                </a:solidFill>
                <a:effectLst/>
                <a:uLnTx/>
                <a:uFillTx/>
                <a:latin typeface="+mn-ea"/>
                <a:cs typeface="Calibri" charset="0"/>
              </a:rPr>
              <a:t> </a:t>
            </a:r>
          </a:p>
        </p:txBody>
      </p:sp>
      <p:sp>
        <p:nvSpPr>
          <p:cNvPr id="3" name="文本框 2"/>
          <p:cNvSpPr txBox="1"/>
          <p:nvPr>
            <p:custDataLst>
              <p:tags r:id="rId4"/>
            </p:custDataLst>
          </p:nvPr>
        </p:nvSpPr>
        <p:spPr>
          <a:xfrm>
            <a:off x="6426518" y="1456055"/>
            <a:ext cx="3448050" cy="1015663"/>
          </a:xfrm>
          <a:prstGeom prst="rect">
            <a:avLst/>
          </a:prstGeom>
          <a:noFill/>
        </p:spPr>
        <p:txBody>
          <a:bodyPr wrap="square" rtlCol="0">
            <a:spAutoFit/>
          </a:bodyPr>
          <a:lstStyle/>
          <a:p>
            <a:pPr marL="342900" indent="-342900">
              <a:buFont typeface="Arial" panose="020B0604020202090204" pitchFamily="34" charset="0"/>
              <a:buChar char="•"/>
            </a:pPr>
            <a:r>
              <a:rPr lang="zh-CN" altLang="en-US" sz="2000" dirty="0">
                <a:latin typeface="+mn-ea"/>
              </a:rPr>
              <a:t>第一大和第二大数据</a:t>
            </a:r>
          </a:p>
          <a:p>
            <a:pPr marL="342900" indent="-342900">
              <a:buFont typeface="Arial" panose="020B0604020202090204" pitchFamily="34" charset="0"/>
              <a:buChar char="•"/>
            </a:pPr>
            <a:r>
              <a:rPr lang="zh-CN" altLang="en-US" sz="2000" dirty="0">
                <a:latin typeface="+mn-ea"/>
              </a:rPr>
              <a:t>第三</a:t>
            </a:r>
          </a:p>
          <a:p>
            <a:pPr marL="342900" indent="-342900">
              <a:buFont typeface="Arial" panose="020B0604020202090204" pitchFamily="34" charset="0"/>
              <a:buChar char="•"/>
            </a:pPr>
            <a:r>
              <a:rPr lang="zh-CN" altLang="en-US" sz="2000" dirty="0">
                <a:latin typeface="+mn-ea"/>
              </a:rPr>
              <a:t>最小数据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3" grpId="0" bldLvl="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5"/>
          <a:stretch>
            <a:fillRect/>
          </a:stretch>
        </p:blipFill>
        <p:spPr>
          <a:xfrm>
            <a:off x="283210" y="95885"/>
            <a:ext cx="6769735" cy="3644265"/>
          </a:xfrm>
          <a:prstGeom prst="rect">
            <a:avLst/>
          </a:prstGeom>
        </p:spPr>
      </p:pic>
      <p:sp>
        <p:nvSpPr>
          <p:cNvPr id="5" name="标题 1"/>
          <p:cNvSpPr>
            <a:spLocks noGrp="1"/>
          </p:cNvSpPr>
          <p:nvPr>
            <p:custDataLst>
              <p:tags r:id="rId2"/>
            </p:custDataLst>
          </p:nvPr>
        </p:nvSpPr>
        <p:spPr>
          <a:xfrm>
            <a:off x="6452537" y="603807"/>
            <a:ext cx="4234815"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200" b="1" dirty="0">
                <a:solidFill>
                  <a:srgbClr val="FF0000"/>
                </a:solidFill>
              </a:rPr>
              <a:t>正文 </a:t>
            </a:r>
            <a:r>
              <a:rPr lang="en-US" altLang="zh-CN" sz="3200" b="1" dirty="0">
                <a:solidFill>
                  <a:srgbClr val="FF0000"/>
                </a:solidFill>
              </a:rPr>
              <a:t>2</a:t>
            </a:r>
          </a:p>
        </p:txBody>
      </p:sp>
      <p:sp>
        <p:nvSpPr>
          <p:cNvPr id="6" name="文本框 5"/>
          <p:cNvSpPr txBox="1"/>
          <p:nvPr/>
        </p:nvSpPr>
        <p:spPr>
          <a:xfrm>
            <a:off x="283210" y="3740150"/>
            <a:ext cx="11664950" cy="2676525"/>
          </a:xfrm>
          <a:prstGeom prst="rect">
            <a:avLst/>
          </a:prstGeom>
          <a:noFill/>
        </p:spPr>
        <p:txBody>
          <a:bodyPr wrap="square" rtlCol="0" anchor="t">
            <a:spAutoFit/>
          </a:bodyPr>
          <a:ls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a:lstStyle>
          <a:p>
            <a:pPr algn="just">
              <a:lnSpc>
                <a:spcPct val="120000"/>
              </a:lnSpc>
            </a:pPr>
            <a:r>
              <a:rPr sz="2000" i="1" dirty="0">
                <a:latin typeface="+mn-ea"/>
                <a:ea typeface="+mn-ea"/>
                <a:cs typeface="Calibri" charset="0"/>
              </a:rPr>
              <a:t>These causes affected different regions differently in the 1990s</a:t>
            </a:r>
            <a:r>
              <a:rPr sz="2000" dirty="0">
                <a:latin typeface="+mn-ea"/>
                <a:ea typeface="+mn-ea"/>
                <a:cs typeface="Calibri" charset="0"/>
              </a:rPr>
              <a:t>,</a:t>
            </a:r>
            <a:r>
              <a:rPr lang="en-US" sz="2000" dirty="0">
                <a:latin typeface="+mn-ea"/>
                <a:ea typeface="+mn-ea"/>
                <a:cs typeface="Calibri" charset="0"/>
              </a:rPr>
              <a:t> </a:t>
            </a:r>
            <a:r>
              <a:rPr sz="2000" dirty="0">
                <a:latin typeface="+mn-ea"/>
                <a:ea typeface="+mn-ea"/>
                <a:cs typeface="Calibri" charset="0"/>
              </a:rPr>
              <a:t>with </a:t>
            </a:r>
            <a:r>
              <a:rPr sz="2000" u="sng" dirty="0">
                <a:solidFill>
                  <a:schemeClr val="tx1"/>
                </a:solidFill>
                <a:latin typeface="+mn-ea"/>
                <a:ea typeface="+mn-ea"/>
                <a:cs typeface="Calibri" charset="0"/>
              </a:rPr>
              <a:t>Europe</a:t>
            </a:r>
            <a:r>
              <a:rPr sz="2000" dirty="0">
                <a:latin typeface="+mn-ea"/>
                <a:ea typeface="+mn-ea"/>
                <a:cs typeface="Calibri" charset="0"/>
              </a:rPr>
              <a:t> having as much as 9.8% of degradation due to </a:t>
            </a:r>
            <a:r>
              <a:rPr sz="2000" dirty="0">
                <a:solidFill>
                  <a:srgbClr val="00B0F0"/>
                </a:solidFill>
                <a:latin typeface="+mn-ea"/>
                <a:ea typeface="+mn-ea"/>
                <a:cs typeface="Calibri" charset="0"/>
              </a:rPr>
              <a:t>deforestation</a:t>
            </a:r>
            <a:r>
              <a:rPr sz="2000" dirty="0">
                <a:latin typeface="+mn-ea"/>
                <a:ea typeface="+mn-ea"/>
                <a:cs typeface="Calibri" charset="0"/>
              </a:rPr>
              <a:t>,</a:t>
            </a:r>
            <a:r>
              <a:rPr lang="en-US" sz="2000" dirty="0">
                <a:latin typeface="+mn-ea"/>
                <a:ea typeface="+mn-ea"/>
                <a:cs typeface="Calibri" charset="0"/>
              </a:rPr>
              <a:t> </a:t>
            </a:r>
            <a:r>
              <a:rPr sz="2000" dirty="0">
                <a:latin typeface="+mn-ea"/>
                <a:ea typeface="+mn-ea"/>
                <a:cs typeface="Calibri" charset="0"/>
              </a:rPr>
              <a:t>while the impact of this on </a:t>
            </a:r>
            <a:r>
              <a:rPr sz="2000" u="sng" dirty="0">
                <a:solidFill>
                  <a:schemeClr val="tx1"/>
                </a:solidFill>
                <a:latin typeface="+mn-ea"/>
                <a:ea typeface="+mn-ea"/>
                <a:cs typeface="Calibri" charset="0"/>
              </a:rPr>
              <a:t>Oceania</a:t>
            </a:r>
            <a:r>
              <a:rPr sz="2000" dirty="0">
                <a:latin typeface="+mn-ea"/>
                <a:ea typeface="+mn-ea"/>
                <a:cs typeface="Calibri" charset="0"/>
              </a:rPr>
              <a:t> and </a:t>
            </a:r>
            <a:r>
              <a:rPr sz="2000" u="sng" dirty="0">
                <a:solidFill>
                  <a:schemeClr val="tx1"/>
                </a:solidFill>
                <a:latin typeface="+mn-ea"/>
                <a:ea typeface="+mn-ea"/>
                <a:cs typeface="Calibri" charset="0"/>
              </a:rPr>
              <a:t>North America</a:t>
            </a:r>
            <a:r>
              <a:rPr sz="2000" dirty="0">
                <a:latin typeface="+mn-ea"/>
                <a:ea typeface="+mn-ea"/>
                <a:cs typeface="Calibri" charset="0"/>
              </a:rPr>
              <a:t> was minimal,</a:t>
            </a:r>
            <a:r>
              <a:rPr lang="en-US" sz="2000" dirty="0">
                <a:latin typeface="+mn-ea"/>
                <a:ea typeface="+mn-ea"/>
                <a:cs typeface="Calibri" charset="0"/>
              </a:rPr>
              <a:t> </a:t>
            </a:r>
            <a:r>
              <a:rPr sz="2000" dirty="0">
                <a:latin typeface="+mn-ea"/>
                <a:ea typeface="+mn-ea"/>
                <a:cs typeface="Calibri" charset="0"/>
              </a:rPr>
              <a:t>with only 1.7% and 0.2% of land affected respectively. </a:t>
            </a:r>
            <a:r>
              <a:rPr sz="2000" u="sng" dirty="0">
                <a:latin typeface="+mn-ea"/>
                <a:ea typeface="+mn-ea"/>
                <a:cs typeface="Calibri" charset="0"/>
              </a:rPr>
              <a:t>Europe</a:t>
            </a:r>
            <a:r>
              <a:rPr sz="2000" dirty="0">
                <a:latin typeface="+mn-ea"/>
                <a:ea typeface="+mn-ea"/>
                <a:cs typeface="Calibri" charset="0"/>
              </a:rPr>
              <a:t>,</a:t>
            </a:r>
            <a:r>
              <a:rPr lang="en-US" sz="2000" dirty="0">
                <a:latin typeface="+mn-ea"/>
                <a:ea typeface="+mn-ea"/>
                <a:cs typeface="Calibri" charset="0"/>
              </a:rPr>
              <a:t> </a:t>
            </a:r>
            <a:r>
              <a:rPr sz="2000" dirty="0">
                <a:latin typeface="+mn-ea"/>
                <a:ea typeface="+mn-ea"/>
                <a:cs typeface="Calibri" charset="0"/>
              </a:rPr>
              <a:t>with the highest overall percentage of land degraded (23%), also suffered from over-cultivation (7.7%) and over-grazing</a:t>
            </a:r>
            <a:r>
              <a:rPr lang="en-US" sz="2000" dirty="0">
                <a:latin typeface="+mn-ea"/>
                <a:ea typeface="+mn-ea"/>
                <a:cs typeface="Calibri" charset="0"/>
              </a:rPr>
              <a:t> </a:t>
            </a:r>
            <a:r>
              <a:rPr sz="2000" dirty="0">
                <a:latin typeface="+mn-ea"/>
                <a:ea typeface="+mn-ea"/>
                <a:cs typeface="Calibri" charset="0"/>
              </a:rPr>
              <a:t>(5.5%). In contrast,</a:t>
            </a:r>
            <a:r>
              <a:rPr lang="en-US" sz="2000" dirty="0">
                <a:latin typeface="+mn-ea"/>
                <a:ea typeface="+mn-ea"/>
                <a:cs typeface="Calibri" charset="0"/>
              </a:rPr>
              <a:t> </a:t>
            </a:r>
            <a:r>
              <a:rPr sz="2000" u="sng" dirty="0">
                <a:latin typeface="+mn-ea"/>
                <a:ea typeface="+mn-ea"/>
                <a:cs typeface="Calibri" charset="0"/>
              </a:rPr>
              <a:t>Oceania</a:t>
            </a:r>
            <a:r>
              <a:rPr sz="2000" dirty="0">
                <a:latin typeface="+mn-ea"/>
                <a:ea typeface="+mn-ea"/>
                <a:cs typeface="Calibri" charset="0"/>
              </a:rPr>
              <a:t> had 13% of degraded farmland and this was mainly due to over-grazing</a:t>
            </a:r>
            <a:r>
              <a:rPr lang="en-US" sz="2000" dirty="0">
                <a:latin typeface="+mn-ea"/>
                <a:ea typeface="+mn-ea"/>
                <a:cs typeface="Calibri" charset="0"/>
              </a:rPr>
              <a:t> </a:t>
            </a:r>
            <a:r>
              <a:rPr sz="2000" dirty="0">
                <a:latin typeface="+mn-ea"/>
                <a:ea typeface="+mn-ea"/>
                <a:cs typeface="Calibri" charset="0"/>
              </a:rPr>
              <a:t>(11.3%)</a:t>
            </a:r>
            <a:r>
              <a:rPr lang="en-US" sz="2000" dirty="0">
                <a:latin typeface="+mn-ea"/>
                <a:ea typeface="+mn-ea"/>
                <a:cs typeface="Calibri" charset="0"/>
              </a:rPr>
              <a:t>. </a:t>
            </a:r>
            <a:r>
              <a:rPr sz="2000" u="sng" dirty="0">
                <a:latin typeface="+mn-ea"/>
                <a:ea typeface="+mn-ea"/>
                <a:cs typeface="Calibri" charset="0"/>
              </a:rPr>
              <a:t>North America </a:t>
            </a:r>
            <a:r>
              <a:rPr sz="2000" dirty="0">
                <a:latin typeface="+mn-ea"/>
                <a:ea typeface="+mn-ea"/>
                <a:cs typeface="Calibri" charset="0"/>
              </a:rPr>
              <a:t>had a lower proportion of degraded land at only 5%,</a:t>
            </a:r>
            <a:r>
              <a:rPr lang="en-US" sz="2000" dirty="0">
                <a:latin typeface="+mn-ea"/>
                <a:ea typeface="+mn-ea"/>
                <a:cs typeface="Calibri" charset="0"/>
              </a:rPr>
              <a:t> </a:t>
            </a:r>
            <a:r>
              <a:rPr sz="2000" dirty="0">
                <a:latin typeface="+mn-ea"/>
                <a:ea typeface="+mn-ea"/>
                <a:cs typeface="Calibri" charset="0"/>
              </a:rPr>
              <a:t>and the main causes of this were over-cultivation (3.3%) and, to a lesser extent, over-grazing</a:t>
            </a:r>
            <a:r>
              <a:rPr lang="en-US" sz="2000" dirty="0">
                <a:latin typeface="+mn-ea"/>
                <a:ea typeface="+mn-ea"/>
                <a:cs typeface="Calibri" charset="0"/>
              </a:rPr>
              <a:t> </a:t>
            </a:r>
            <a:r>
              <a:rPr sz="2000" dirty="0">
                <a:latin typeface="+mn-ea"/>
                <a:ea typeface="+mn-ea"/>
                <a:cs typeface="Calibri" charset="0"/>
              </a:rPr>
              <a:t>(1.5%).</a:t>
            </a:r>
          </a:p>
        </p:txBody>
      </p:sp>
      <p:sp>
        <p:nvSpPr>
          <p:cNvPr id="3" name="文本框 2"/>
          <p:cNvSpPr txBox="1"/>
          <p:nvPr>
            <p:custDataLst>
              <p:tags r:id="rId3"/>
            </p:custDataLst>
          </p:nvPr>
        </p:nvSpPr>
        <p:spPr>
          <a:xfrm>
            <a:off x="7621551" y="1746807"/>
            <a:ext cx="3448050" cy="1015663"/>
          </a:xfrm>
          <a:prstGeom prst="rect">
            <a:avLst/>
          </a:prstGeom>
          <a:noFill/>
        </p:spPr>
        <p:txBody>
          <a:bodyPr wrap="square" rtlCol="0">
            <a:spAutoFit/>
          </a:bodyPr>
          <a:lstStyle/>
          <a:p>
            <a:pPr marL="342900" indent="-342900">
              <a:buFont typeface="Arial" panose="020B0604020202090204" pitchFamily="34" charset="0"/>
              <a:buChar char="•"/>
            </a:pPr>
            <a:r>
              <a:rPr lang="en-US" altLang="zh-CN" sz="2000" dirty="0">
                <a:latin typeface="+mn-ea"/>
              </a:rPr>
              <a:t>Europe</a:t>
            </a:r>
          </a:p>
          <a:p>
            <a:pPr marL="342900" indent="-342900">
              <a:buFont typeface="Arial" panose="020B0604020202090204" pitchFamily="34" charset="0"/>
              <a:buChar char="•"/>
            </a:pPr>
            <a:r>
              <a:rPr lang="en-US" altLang="zh-CN" sz="2000" dirty="0">
                <a:latin typeface="+mn-ea"/>
              </a:rPr>
              <a:t>Oceania</a:t>
            </a:r>
          </a:p>
          <a:p>
            <a:pPr marL="342900" indent="-342900">
              <a:buFont typeface="Arial" panose="020B0604020202090204" pitchFamily="34" charset="0"/>
              <a:buChar char="•"/>
            </a:pPr>
            <a:r>
              <a:rPr lang="en-US" altLang="zh-CN" sz="2000" dirty="0">
                <a:latin typeface="+mn-ea"/>
              </a:rPr>
              <a:t>North America</a:t>
            </a:r>
            <a:endParaRPr lang="zh-CN" altLang="en-US" sz="2000"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10849" y="1566472"/>
            <a:ext cx="4315427" cy="4564505"/>
          </a:xfrm>
          <a:prstGeom prst="rect">
            <a:avLst/>
          </a:prstGeom>
        </p:spPr>
      </p:pic>
      <p:sp>
        <p:nvSpPr>
          <p:cNvPr id="9" name="文本框 8"/>
          <p:cNvSpPr txBox="1"/>
          <p:nvPr/>
        </p:nvSpPr>
        <p:spPr>
          <a:xfrm>
            <a:off x="5605612" y="3226633"/>
            <a:ext cx="5245735" cy="1714500"/>
          </a:xfrm>
          <a:prstGeom prst="rect">
            <a:avLst/>
          </a:prstGeom>
          <a:noFill/>
        </p:spPr>
        <p:txBody>
          <a:bodyPr wrap="square" rtlCol="0" anchor="t">
            <a:spAutoFit/>
          </a:bodyPr>
          <a:ls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a:lstStyle>
          <a:p>
            <a:pPr algn="just">
              <a:lnSpc>
                <a:spcPct val="120000"/>
              </a:lnSpc>
            </a:pPr>
            <a:r>
              <a:rPr lang="en-US" sz="2200" dirty="0">
                <a:latin typeface="Calibri" charset="0"/>
                <a:cs typeface="Calibri" charset="0"/>
                <a:sym typeface="+mn-ea"/>
              </a:rPr>
              <a:t>Overall, it is clear that </a:t>
            </a:r>
            <a:r>
              <a:rPr lang="en-US" sz="2200" dirty="0">
                <a:solidFill>
                  <a:srgbClr val="FF0000"/>
                </a:solidFill>
                <a:latin typeface="Calibri" charset="0"/>
                <a:cs typeface="Calibri" charset="0"/>
                <a:sym typeface="+mn-ea"/>
              </a:rPr>
              <a:t>Europe</a:t>
            </a:r>
            <a:r>
              <a:rPr lang="en-US" sz="2200" dirty="0">
                <a:latin typeface="Calibri" charset="0"/>
                <a:cs typeface="Calibri" charset="0"/>
                <a:sym typeface="+mn-ea"/>
              </a:rPr>
              <a:t> suffer more farmland degradation than the other regions, </a:t>
            </a:r>
            <a:r>
              <a:rPr lang="en-US" sz="2200" dirty="0">
                <a:highlight>
                  <a:srgbClr val="92D050"/>
                </a:highlight>
                <a:latin typeface="Calibri" charset="0"/>
                <a:cs typeface="Calibri" charset="0"/>
                <a:sym typeface="+mn-ea"/>
              </a:rPr>
              <a:t>and</a:t>
            </a:r>
            <a:r>
              <a:rPr lang="en-US" sz="2200" dirty="0">
                <a:latin typeface="Calibri" charset="0"/>
                <a:cs typeface="Calibri" charset="0"/>
                <a:sym typeface="+mn-ea"/>
              </a:rPr>
              <a:t> the main causes there were deforestation and overcultivation</a:t>
            </a:r>
          </a:p>
        </p:txBody>
      </p:sp>
      <p:sp>
        <p:nvSpPr>
          <p:cNvPr id="2" name="标题 1"/>
          <p:cNvSpPr>
            <a:spLocks noGrp="1"/>
          </p:cNvSpPr>
          <p:nvPr>
            <p:custDataLst>
              <p:tags r:id="rId1"/>
            </p:custDataLst>
          </p:nvPr>
        </p:nvSpPr>
        <p:spPr>
          <a:xfrm>
            <a:off x="5410720" y="1131757"/>
            <a:ext cx="4234815" cy="1192171"/>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200" b="1" dirty="0">
                <a:solidFill>
                  <a:srgbClr val="FF0000"/>
                </a:solidFill>
              </a:rPr>
              <a:t>尾段</a:t>
            </a:r>
            <a:endParaRPr lang="en-US" altLang="zh-CN"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65685" y="-119922"/>
            <a:ext cx="49505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4. </a:t>
            </a:r>
            <a:r>
              <a:rPr lang="zh-CN" altLang="en-US" sz="3600" dirty="0"/>
              <a:t>课堂练习</a:t>
            </a:r>
          </a:p>
        </p:txBody>
      </p:sp>
      <p:sp>
        <p:nvSpPr>
          <p:cNvPr id="10" name="文本框 9"/>
          <p:cNvSpPr txBox="1"/>
          <p:nvPr/>
        </p:nvSpPr>
        <p:spPr>
          <a:xfrm>
            <a:off x="437116" y="1442753"/>
            <a:ext cx="11293108" cy="830997"/>
          </a:xfrm>
          <a:prstGeom prst="rect">
            <a:avLst/>
          </a:prstGeom>
          <a:noFill/>
        </p:spPr>
        <p:txBody>
          <a:bodyPr wrap="square">
            <a:spAutoFit/>
          </a:bodyPr>
          <a:lstStyle/>
          <a:p>
            <a:pPr algn="just"/>
            <a:r>
              <a:rPr lang="zh-CN" altLang="en-US" sz="2400" dirty="0"/>
              <a:t>The table shows the percentage of journeys made by different forms of transport in four countries. The bar chart shows the results of a survey into car use.</a:t>
            </a:r>
            <a:r>
              <a:rPr lang="en-US" altLang="zh-CN" sz="2400" dirty="0"/>
              <a:t> </a:t>
            </a:r>
            <a:endParaRPr lang="zh-CN" altLang="en-US" sz="2400" dirty="0"/>
          </a:p>
        </p:txBody>
      </p:sp>
      <p:pic>
        <p:nvPicPr>
          <p:cNvPr id="11" name="图片 10"/>
          <p:cNvPicPr>
            <a:picLocks noChangeAspect="1"/>
          </p:cNvPicPr>
          <p:nvPr/>
        </p:nvPicPr>
        <p:blipFill>
          <a:blip r:embed="rId2"/>
          <a:stretch>
            <a:fillRect/>
          </a:stretch>
        </p:blipFill>
        <p:spPr>
          <a:xfrm>
            <a:off x="2829858" y="2483643"/>
            <a:ext cx="6089291" cy="1890714"/>
          </a:xfrm>
          <a:prstGeom prst="rect">
            <a:avLst/>
          </a:prstGeom>
        </p:spPr>
      </p:pic>
      <p:pic>
        <p:nvPicPr>
          <p:cNvPr id="12" name="图片 11"/>
          <p:cNvPicPr>
            <a:picLocks noChangeAspect="1"/>
          </p:cNvPicPr>
          <p:nvPr/>
        </p:nvPicPr>
        <p:blipFill>
          <a:blip r:embed="rId3"/>
          <a:stretch>
            <a:fillRect/>
          </a:stretch>
        </p:blipFill>
        <p:spPr>
          <a:xfrm>
            <a:off x="9116384" y="2141550"/>
            <a:ext cx="2881769" cy="3886596"/>
          </a:xfrm>
          <a:prstGeom prst="rect">
            <a:avLst/>
          </a:prstGeom>
        </p:spPr>
      </p:pic>
      <p:sp>
        <p:nvSpPr>
          <p:cNvPr id="13" name="文本框 12"/>
          <p:cNvSpPr txBox="1"/>
          <p:nvPr/>
        </p:nvSpPr>
        <p:spPr>
          <a:xfrm>
            <a:off x="461776" y="910443"/>
            <a:ext cx="3648670" cy="461665"/>
          </a:xfrm>
          <a:prstGeom prst="rect">
            <a:avLst/>
          </a:prstGeom>
          <a:noFill/>
        </p:spPr>
        <p:txBody>
          <a:bodyPr wrap="square" rtlCol="0">
            <a:spAutoFit/>
          </a:bodyPr>
          <a:lstStyle/>
          <a:p>
            <a:r>
              <a:rPr lang="zh-CN" altLang="en-US" sz="2400" b="1" dirty="0">
                <a:solidFill>
                  <a:srgbClr val="FF0000"/>
                </a:solidFill>
              </a:rPr>
              <a:t>练习</a:t>
            </a:r>
            <a:r>
              <a:rPr lang="en-US" altLang="zh-CN" sz="2400" b="1" dirty="0">
                <a:solidFill>
                  <a:srgbClr val="FF0000"/>
                </a:solidFill>
              </a:rPr>
              <a:t>2: </a:t>
            </a:r>
            <a:r>
              <a:rPr lang="zh-CN" altLang="en-US" sz="2400" b="1" dirty="0">
                <a:solidFill>
                  <a:srgbClr val="FF0000"/>
                </a:solidFill>
              </a:rPr>
              <a:t>胡敏雅思</a:t>
            </a:r>
            <a:r>
              <a:rPr lang="en-US" altLang="zh-CN" sz="2400" b="1" dirty="0">
                <a:solidFill>
                  <a:srgbClr val="FF0000"/>
                </a:solidFill>
              </a:rPr>
              <a:t>7</a:t>
            </a:r>
            <a:r>
              <a:rPr lang="zh-CN" altLang="en-US" sz="2400" b="1" dirty="0">
                <a:solidFill>
                  <a:srgbClr val="FF0000"/>
                </a:solidFill>
              </a:rPr>
              <a:t>代</a:t>
            </a:r>
          </a:p>
        </p:txBody>
      </p:sp>
      <p:sp>
        <p:nvSpPr>
          <p:cNvPr id="14" name="文本框 13"/>
          <p:cNvSpPr txBox="1"/>
          <p:nvPr/>
        </p:nvSpPr>
        <p:spPr>
          <a:xfrm>
            <a:off x="437116" y="4999748"/>
            <a:ext cx="8725302" cy="1200329"/>
          </a:xfrm>
          <a:prstGeom prst="rect">
            <a:avLst/>
          </a:prstGeom>
          <a:noFill/>
        </p:spPr>
        <p:txBody>
          <a:bodyPr wrap="square">
            <a:spAutoFit/>
          </a:bodyPr>
          <a:lstStyle/>
          <a:p>
            <a:pPr algn="just"/>
            <a:r>
              <a:rPr lang="en-US" altLang="zh-CN" sz="2400" dirty="0"/>
              <a:t>The table compares four countries in terms of the proportion of journeys undertaken by five modes of travel. The bar chart gives findings of a study into the reasons people in the USA drive.</a:t>
            </a:r>
            <a:endParaRPr lang="zh-CN" altLang="en-US" sz="2400" dirty="0"/>
          </a:p>
        </p:txBody>
      </p:sp>
      <p:sp>
        <p:nvSpPr>
          <p:cNvPr id="16" name="文本框 15"/>
          <p:cNvSpPr txBox="1"/>
          <p:nvPr/>
        </p:nvSpPr>
        <p:spPr>
          <a:xfrm>
            <a:off x="555358" y="4374357"/>
            <a:ext cx="2622418" cy="400110"/>
          </a:xfrm>
          <a:prstGeom prst="rect">
            <a:avLst/>
          </a:prstGeom>
          <a:noFill/>
        </p:spPr>
        <p:txBody>
          <a:bodyPr wrap="square" rtlCol="0">
            <a:spAutoFit/>
          </a:bodyPr>
          <a:lstStyle/>
          <a:p>
            <a:r>
              <a:rPr lang="zh-CN" altLang="en-US" sz="2000" b="1" dirty="0">
                <a:solidFill>
                  <a:srgbClr val="FF0000"/>
                </a:solidFill>
              </a:rPr>
              <a:t>首段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rot="5400000">
            <a:off x="2075504" y="-822960"/>
            <a:ext cx="6961816" cy="93892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55902" y="1027906"/>
            <a:ext cx="4939273" cy="5321508"/>
          </a:xfrm>
          <a:prstGeom prst="rect">
            <a:avLst/>
          </a:prstGeom>
        </p:spPr>
      </p:pic>
      <p:sp>
        <p:nvSpPr>
          <p:cNvPr id="6" name="文本框 5"/>
          <p:cNvSpPr txBox="1"/>
          <p:nvPr/>
        </p:nvSpPr>
        <p:spPr>
          <a:xfrm>
            <a:off x="3348014" y="508586"/>
            <a:ext cx="3237876" cy="461665"/>
          </a:xfrm>
          <a:prstGeom prst="rect">
            <a:avLst/>
          </a:prstGeom>
          <a:noFill/>
        </p:spPr>
        <p:txBody>
          <a:bodyPr wrap="square" rtlCol="0">
            <a:spAutoFit/>
          </a:bodyPr>
          <a:lstStyle/>
          <a:p>
            <a:pPr algn="ctr"/>
            <a:r>
              <a:rPr lang="zh-CN" altLang="en-US" sz="2400" b="1" dirty="0">
                <a:solidFill>
                  <a:srgbClr val="0070C0"/>
                </a:solidFill>
              </a:rPr>
              <a:t>线 </a:t>
            </a:r>
            <a:r>
              <a:rPr lang="en-US" altLang="zh-CN" sz="2400" b="1" dirty="0">
                <a:solidFill>
                  <a:srgbClr val="0070C0"/>
                </a:solidFill>
              </a:rPr>
              <a:t>+ </a:t>
            </a:r>
            <a:r>
              <a:rPr lang="zh-CN" altLang="en-US" sz="2400" b="1" dirty="0">
                <a:solidFill>
                  <a:srgbClr val="0070C0"/>
                </a:solidFill>
              </a:rPr>
              <a:t>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Most US people drove to work by car/commuted by car because they had no alternatives/other choices, with around 38%. Together, a bigger group of people travelled by car for work due to convenience and necessity, accounting for over a half. In contrast, much lower percentage of people thought it was quicker to work by car/considered cars as quicker travelling tools, with only 8% of people travelling by car for working nightshift.    </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43858" y="752279"/>
            <a:ext cx="6089291" cy="1890714"/>
          </a:xfrm>
          <a:prstGeom prst="rect">
            <a:avLst/>
          </a:prstGeom>
        </p:spPr>
      </p:pic>
      <p:sp>
        <p:nvSpPr>
          <p:cNvPr id="6" name="文本框 5"/>
          <p:cNvSpPr txBox="1"/>
          <p:nvPr/>
        </p:nvSpPr>
        <p:spPr>
          <a:xfrm>
            <a:off x="672683" y="3350542"/>
            <a:ext cx="10539959" cy="2536400"/>
          </a:xfrm>
          <a:prstGeom prst="rect">
            <a:avLst/>
          </a:prstGeom>
          <a:noFill/>
        </p:spPr>
        <p:txBody>
          <a:bodyPr wrap="square">
            <a:spAutoFit/>
          </a:bodyPr>
          <a:lstStyle/>
          <a:p>
            <a:pPr algn="just">
              <a:lnSpc>
                <a:spcPct val="150000"/>
              </a:lnSpc>
            </a:pPr>
            <a:r>
              <a:rPr lang="zh-CN" altLang="en-US" u="sng" dirty="0">
                <a:latin typeface="+mn-ea"/>
              </a:rPr>
              <a:t>As can be seen from the table</a:t>
            </a:r>
            <a:r>
              <a:rPr lang="en-US" altLang="zh-CN" u="sng" dirty="0">
                <a:latin typeface="+mn-ea"/>
              </a:rPr>
              <a:t>,</a:t>
            </a:r>
            <a:r>
              <a:rPr lang="zh-CN" altLang="en-US" u="sng" dirty="0">
                <a:latin typeface="+mn-ea"/>
              </a:rPr>
              <a:t> cars were the most freguently used form of transport in all four countries</a:t>
            </a:r>
            <a:r>
              <a:rPr lang="en-US" altLang="zh-CN" u="sng" dirty="0">
                <a:latin typeface="+mn-ea"/>
              </a:rPr>
              <a:t>. </a:t>
            </a:r>
            <a:r>
              <a:rPr lang="zh-CN" altLang="en-US" dirty="0">
                <a:latin typeface="+mn-ea"/>
              </a:rPr>
              <a:t>However, the proportion of journeys made by car ranged from a low of 47</a:t>
            </a:r>
            <a:r>
              <a:rPr lang="en-US" altLang="zh-CN" dirty="0">
                <a:latin typeface="+mn-ea"/>
              </a:rPr>
              <a:t>% </a:t>
            </a:r>
            <a:r>
              <a:rPr lang="zh-CN" altLang="en-US" dirty="0">
                <a:latin typeface="+mn-ea"/>
              </a:rPr>
              <a:t>in the Netherlands to a hi</a:t>
            </a:r>
            <a:r>
              <a:rPr lang="en-US" altLang="zh-CN" dirty="0">
                <a:latin typeface="+mn-ea"/>
              </a:rPr>
              <a:t>g</a:t>
            </a:r>
            <a:r>
              <a:rPr lang="zh-CN" altLang="en-US" dirty="0">
                <a:latin typeface="+mn-ea"/>
              </a:rPr>
              <a:t>h of 90</a:t>
            </a:r>
            <a:r>
              <a:rPr lang="en-US" altLang="zh-CN" dirty="0">
                <a:latin typeface="+mn-ea"/>
              </a:rPr>
              <a:t>%</a:t>
            </a:r>
            <a:r>
              <a:rPr lang="zh-CN" altLang="en-US" dirty="0">
                <a:latin typeface="+mn-ea"/>
              </a:rPr>
              <a:t> in the USA. Figures for the other forms of transport also varied considerably. Not surprisingly, in the Netherlands, a high proportion of trips were made by bicycle (26%) and on foot </a:t>
            </a:r>
            <a:r>
              <a:rPr lang="en-US" altLang="zh-CN" dirty="0">
                <a:latin typeface="+mn-ea"/>
              </a:rPr>
              <a:t>(</a:t>
            </a:r>
            <a:r>
              <a:rPr lang="zh-CN" altLang="en-US" dirty="0">
                <a:latin typeface="+mn-ea"/>
              </a:rPr>
              <a:t>18%</a:t>
            </a:r>
            <a:r>
              <a:rPr lang="en-US" altLang="zh-CN" dirty="0">
                <a:latin typeface="+mn-ea"/>
              </a:rPr>
              <a:t>)</a:t>
            </a:r>
            <a:r>
              <a:rPr lang="zh-CN" altLang="en-US" dirty="0">
                <a:latin typeface="+mn-ea"/>
              </a:rPr>
              <a:t>. The highest rate of public transport use was in France, where nearly one in five journeys was made by public transport.</a:t>
            </a:r>
          </a:p>
        </p:txBody>
      </p:sp>
      <p:sp>
        <p:nvSpPr>
          <p:cNvPr id="7" name="文本框 6"/>
          <p:cNvSpPr txBox="1"/>
          <p:nvPr/>
        </p:nvSpPr>
        <p:spPr>
          <a:xfrm>
            <a:off x="7784471" y="1297526"/>
            <a:ext cx="2622418" cy="400110"/>
          </a:xfrm>
          <a:prstGeom prst="rect">
            <a:avLst/>
          </a:prstGeom>
          <a:noFill/>
        </p:spPr>
        <p:txBody>
          <a:bodyPr wrap="square" rtlCol="0">
            <a:spAutoFit/>
          </a:bodyPr>
          <a:lstStyle/>
          <a:p>
            <a:r>
              <a:rPr lang="zh-CN" altLang="en-US" sz="2000" b="1" dirty="0">
                <a:solidFill>
                  <a:srgbClr val="FF0000"/>
                </a:solidFill>
              </a:rPr>
              <a:t>正文 </a:t>
            </a:r>
            <a:r>
              <a:rPr lang="en-US" altLang="zh-CN" sz="2000" b="1" dirty="0">
                <a:solidFill>
                  <a:srgbClr val="FF0000"/>
                </a:solidFill>
              </a:rPr>
              <a:t>1</a:t>
            </a:r>
            <a:endParaRPr lang="zh-CN" altLang="en-US" sz="2000" b="1" dirty="0">
              <a:solidFill>
                <a:srgbClr val="FF0000"/>
              </a:solidFill>
            </a:endParaRPr>
          </a:p>
        </p:txBody>
      </p:sp>
      <p:sp>
        <p:nvSpPr>
          <p:cNvPr id="8" name="矩形: 圆角 7"/>
          <p:cNvSpPr/>
          <p:nvPr/>
        </p:nvSpPr>
        <p:spPr>
          <a:xfrm>
            <a:off x="2586446" y="1297526"/>
            <a:ext cx="3169920" cy="200348"/>
          </a:xfrm>
          <a:prstGeom prst="roundRect">
            <a:avLst/>
          </a:prstGeom>
          <a:solidFill>
            <a:schemeClr val="accent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5200589" y="1545478"/>
            <a:ext cx="555777" cy="200348"/>
          </a:xfrm>
          <a:prstGeom prst="roundRect">
            <a:avLst/>
          </a:prstGeom>
          <a:solidFill>
            <a:schemeClr val="accent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p:cNvSpPr/>
          <p:nvPr/>
        </p:nvSpPr>
        <p:spPr>
          <a:xfrm>
            <a:off x="5200589" y="2029777"/>
            <a:ext cx="555777" cy="200348"/>
          </a:xfrm>
          <a:prstGeom prst="roundRect">
            <a:avLst/>
          </a:prstGeom>
          <a:solidFill>
            <a:schemeClr val="accent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4334086" y="1751958"/>
            <a:ext cx="464337" cy="200348"/>
          </a:xfrm>
          <a:prstGeom prst="roundRect">
            <a:avLst/>
          </a:prstGeom>
          <a:solidFill>
            <a:schemeClr val="accent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4554" y="860918"/>
            <a:ext cx="3935342" cy="5307533"/>
          </a:xfrm>
          <a:prstGeom prst="rect">
            <a:avLst/>
          </a:prstGeom>
        </p:spPr>
      </p:pic>
      <p:sp>
        <p:nvSpPr>
          <p:cNvPr id="7" name="文本框 6"/>
          <p:cNvSpPr txBox="1"/>
          <p:nvPr/>
        </p:nvSpPr>
        <p:spPr>
          <a:xfrm>
            <a:off x="4609475" y="2057161"/>
            <a:ext cx="7397646" cy="2861310"/>
          </a:xfrm>
          <a:prstGeom prst="rect">
            <a:avLst/>
          </a:prstGeom>
          <a:noFill/>
        </p:spPr>
        <p:txBody>
          <a:bodyPr wrap="square">
            <a:spAutoFit/>
          </a:bodyPr>
          <a:lstStyle/>
          <a:p>
            <a:pPr algn="just">
              <a:lnSpc>
                <a:spcPct val="150000"/>
              </a:lnSpc>
            </a:pPr>
            <a:r>
              <a:rPr lang="zh-CN" altLang="en-US" sz="2000" u="sng" dirty="0"/>
              <a:t>The bar chart provides information that mav helo explain why car use is so high in the USA</a:t>
            </a:r>
            <a:r>
              <a:rPr lang="en-US" altLang="zh-CN" sz="2000" u="sng" dirty="0"/>
              <a:t>.</a:t>
            </a:r>
            <a:r>
              <a:rPr lang="en-US" altLang="zh-CN" sz="2000" dirty="0"/>
              <a:t> </a:t>
            </a:r>
            <a:r>
              <a:rPr lang="zh-CN" altLang="en-US" sz="2000" dirty="0"/>
              <a:t>The most</a:t>
            </a:r>
            <a:r>
              <a:rPr lang="en-US" altLang="zh-CN" sz="2000" dirty="0"/>
              <a:t> </a:t>
            </a:r>
            <a:r>
              <a:rPr lang="zh-CN" altLang="en-US" sz="2000" dirty="0"/>
              <a:t>cited reason was lack of any other alternative </a:t>
            </a:r>
            <a:r>
              <a:rPr lang="en-US" altLang="zh-CN" sz="2000" dirty="0"/>
              <a:t>(</a:t>
            </a:r>
            <a:r>
              <a:rPr lang="zh-CN" altLang="en-US" sz="2000" dirty="0"/>
              <a:t>38%)</a:t>
            </a:r>
            <a:r>
              <a:rPr lang="en-US" altLang="zh-CN" sz="2000" dirty="0"/>
              <a:t>. </a:t>
            </a:r>
            <a:r>
              <a:rPr lang="zh-CN" altLang="en-US" sz="2000" dirty="0"/>
              <a:t>Although a sizable percenta</a:t>
            </a:r>
            <a:r>
              <a:rPr lang="en-US" altLang="zh-CN" sz="2000" dirty="0"/>
              <a:t>g</a:t>
            </a:r>
            <a:r>
              <a:rPr lang="zh-CN" altLang="en-US" sz="2000" dirty="0"/>
              <a:t>e </a:t>
            </a:r>
            <a:r>
              <a:rPr lang="en-US" altLang="zh-CN" sz="2000" dirty="0"/>
              <a:t>of people </a:t>
            </a:r>
            <a:r>
              <a:rPr lang="zh-CN" altLang="en-US" sz="2000" dirty="0"/>
              <a:t>said it was more convenient </a:t>
            </a:r>
            <a:r>
              <a:rPr lang="en-US" altLang="zh-CN" sz="2000" dirty="0"/>
              <a:t>(</a:t>
            </a:r>
            <a:r>
              <a:rPr lang="zh-CN" altLang="en-US" sz="2000" dirty="0"/>
              <a:t>21%), the other factors listed relate</a:t>
            </a:r>
            <a:r>
              <a:rPr lang="en-US" altLang="zh-CN" sz="2000" dirty="0"/>
              <a:t>d</a:t>
            </a:r>
            <a:r>
              <a:rPr lang="zh-CN" altLang="en-US" sz="2000" dirty="0"/>
              <a:t> more to need than preference, e.g. working night shift.</a:t>
            </a:r>
          </a:p>
        </p:txBody>
      </p:sp>
      <p:sp>
        <p:nvSpPr>
          <p:cNvPr id="8" name="文本框 7"/>
          <p:cNvSpPr txBox="1"/>
          <p:nvPr/>
        </p:nvSpPr>
        <p:spPr>
          <a:xfrm>
            <a:off x="5475986" y="1192594"/>
            <a:ext cx="2622418" cy="400110"/>
          </a:xfrm>
          <a:prstGeom prst="rect">
            <a:avLst/>
          </a:prstGeom>
          <a:noFill/>
        </p:spPr>
        <p:txBody>
          <a:bodyPr wrap="square" rtlCol="0">
            <a:spAutoFit/>
          </a:bodyPr>
          <a:lstStyle/>
          <a:p>
            <a:r>
              <a:rPr lang="zh-CN" altLang="en-US" sz="2000" b="1" dirty="0">
                <a:solidFill>
                  <a:srgbClr val="FF0000"/>
                </a:solidFill>
              </a:rPr>
              <a:t>正文 </a:t>
            </a:r>
            <a:r>
              <a:rPr lang="en-US" altLang="zh-CN" sz="2000" b="1" dirty="0">
                <a:solidFill>
                  <a:srgbClr val="FF0000"/>
                </a:solidFill>
              </a:rPr>
              <a:t>2</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2358" y="5166350"/>
            <a:ext cx="9588084" cy="1198880"/>
          </a:xfrm>
          <a:prstGeom prst="rect">
            <a:avLst/>
          </a:prstGeom>
          <a:noFill/>
        </p:spPr>
        <p:txBody>
          <a:bodyPr wrap="square">
            <a:spAutoFit/>
          </a:bodyPr>
          <a:lstStyle/>
          <a:p>
            <a:pPr algn="just"/>
            <a:r>
              <a:rPr lang="en-US" altLang="zh-CN" sz="2400" dirty="0"/>
              <a:t>Overall, the figures show how considerable variation in modes of transport used, though the car continued to dominate in most contexts.</a:t>
            </a:r>
            <a:endParaRPr lang="zh-CN" altLang="en-US" sz="2400" dirty="0"/>
          </a:p>
        </p:txBody>
      </p:sp>
      <p:pic>
        <p:nvPicPr>
          <p:cNvPr id="5" name="图片 4"/>
          <p:cNvPicPr>
            <a:picLocks noChangeAspect="1"/>
          </p:cNvPicPr>
          <p:nvPr/>
        </p:nvPicPr>
        <p:blipFill>
          <a:blip r:embed="rId2"/>
          <a:stretch>
            <a:fillRect/>
          </a:stretch>
        </p:blipFill>
        <p:spPr>
          <a:xfrm>
            <a:off x="1443268" y="1434332"/>
            <a:ext cx="6089291" cy="1890714"/>
          </a:xfrm>
          <a:prstGeom prst="rect">
            <a:avLst/>
          </a:prstGeom>
        </p:spPr>
      </p:pic>
      <p:pic>
        <p:nvPicPr>
          <p:cNvPr id="6" name="图片 5"/>
          <p:cNvPicPr>
            <a:picLocks noChangeAspect="1"/>
          </p:cNvPicPr>
          <p:nvPr/>
        </p:nvPicPr>
        <p:blipFill>
          <a:blip r:embed="rId3"/>
          <a:stretch>
            <a:fillRect/>
          </a:stretch>
        </p:blipFill>
        <p:spPr>
          <a:xfrm>
            <a:off x="7729794" y="1092239"/>
            <a:ext cx="2881769" cy="3886596"/>
          </a:xfrm>
          <a:prstGeom prst="rect">
            <a:avLst/>
          </a:prstGeom>
        </p:spPr>
      </p:pic>
      <p:sp>
        <p:nvSpPr>
          <p:cNvPr id="7" name="文本框 6"/>
          <p:cNvSpPr txBox="1"/>
          <p:nvPr/>
        </p:nvSpPr>
        <p:spPr>
          <a:xfrm>
            <a:off x="776569" y="4578725"/>
            <a:ext cx="2622418" cy="400110"/>
          </a:xfrm>
          <a:prstGeom prst="rect">
            <a:avLst/>
          </a:prstGeom>
          <a:noFill/>
        </p:spPr>
        <p:txBody>
          <a:bodyPr wrap="square" rtlCol="0">
            <a:spAutoFit/>
          </a:bodyPr>
          <a:lstStyle/>
          <a:p>
            <a:r>
              <a:rPr lang="zh-CN" altLang="en-US" sz="2000" b="1" dirty="0">
                <a:solidFill>
                  <a:srgbClr val="FF0000"/>
                </a:solidFill>
              </a:rPr>
              <a:t>尾段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82665" y="2736691"/>
            <a:ext cx="5447571" cy="2709959"/>
          </a:xfrm>
          <a:prstGeom prst="rect">
            <a:avLst/>
          </a:prstGeom>
        </p:spPr>
      </p:pic>
      <p:pic>
        <p:nvPicPr>
          <p:cNvPr id="7" name="图片 6"/>
          <p:cNvPicPr>
            <a:picLocks noChangeAspect="1"/>
          </p:cNvPicPr>
          <p:nvPr/>
        </p:nvPicPr>
        <p:blipFill>
          <a:blip r:embed="rId4"/>
          <a:stretch>
            <a:fillRect/>
          </a:stretch>
        </p:blipFill>
        <p:spPr>
          <a:xfrm>
            <a:off x="5830236" y="2749890"/>
            <a:ext cx="5837122" cy="3254779"/>
          </a:xfrm>
          <a:prstGeom prst="rect">
            <a:avLst/>
          </a:prstGeom>
        </p:spPr>
      </p:pic>
      <p:sp>
        <p:nvSpPr>
          <p:cNvPr id="4" name="文本框 3074"/>
          <p:cNvSpPr txBox="1"/>
          <p:nvPr/>
        </p:nvSpPr>
        <p:spPr>
          <a:xfrm>
            <a:off x="545267" y="507318"/>
            <a:ext cx="4392488" cy="584776"/>
          </a:xfrm>
          <a:prstGeom prst="rect">
            <a:avLst/>
          </a:prstGeom>
          <a:noFill/>
          <a:ln w="9525">
            <a:noFill/>
            <a:miter/>
          </a:ln>
        </p:spPr>
        <p:txBody>
          <a:bodyPr wrap="square">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90204" pitchFamily="34" charset="0"/>
              <a:buNone/>
              <a:defRPr/>
            </a:pPr>
            <a:r>
              <a:rPr lang="en-US" altLang="zh-CN" sz="3200" noProof="1">
                <a:solidFill>
                  <a:srgbClr val="0000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Homework</a:t>
            </a:r>
            <a:endParaRPr lang="zh-CN" altLang="en-US" sz="3200" noProof="1">
              <a:solidFill>
                <a:srgbClr val="0000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45267" y="1813281"/>
            <a:ext cx="10569939" cy="830997"/>
          </a:xfrm>
          <a:prstGeom prst="rect">
            <a:avLst/>
          </a:prstGeom>
          <a:noFill/>
        </p:spPr>
        <p:txBody>
          <a:bodyPr wrap="square">
            <a:spAutoFit/>
          </a:bodyPr>
          <a:lstStyle/>
          <a:p>
            <a:pPr algn="just"/>
            <a:r>
              <a:rPr lang="zh-CN" altLang="en-US" sz="2400" dirty="0"/>
              <a:t>The charts below give information about travel to and from the UK, and about the most popular countries for UK residents to visit.</a:t>
            </a:r>
          </a:p>
        </p:txBody>
      </p:sp>
      <p:sp>
        <p:nvSpPr>
          <p:cNvPr id="10" name="文本框 9"/>
          <p:cNvSpPr txBox="1"/>
          <p:nvPr/>
        </p:nvSpPr>
        <p:spPr>
          <a:xfrm>
            <a:off x="665188" y="1195025"/>
            <a:ext cx="1594884" cy="461665"/>
          </a:xfrm>
          <a:prstGeom prst="rect">
            <a:avLst/>
          </a:prstGeom>
          <a:noFill/>
        </p:spPr>
        <p:txBody>
          <a:bodyPr wrap="square" rtlCol="0">
            <a:spAutoFit/>
          </a:bodyPr>
          <a:lstStyle/>
          <a:p>
            <a:r>
              <a:rPr lang="en-US" altLang="zh-CN" sz="2400" b="1" dirty="0">
                <a:solidFill>
                  <a:srgbClr val="FF0000"/>
                </a:solidFill>
              </a:rPr>
              <a:t>C4T4</a:t>
            </a:r>
            <a:endParaRPr lang="zh-CN" altLang="en-US" sz="2400" b="1"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6085" y="710565"/>
            <a:ext cx="11206480" cy="5965825"/>
          </a:xfrm>
        </p:spPr>
        <p:txBody>
          <a:bodyPr>
            <a:normAutofit fontScale="90000" lnSpcReduction="10000"/>
          </a:bodyPr>
          <a:lstStyle/>
          <a:p>
            <a:pPr marL="0" indent="0" algn="just">
              <a:lnSpc>
                <a:spcPct val="110000"/>
              </a:lnSpc>
              <a:buNone/>
            </a:pPr>
            <a:r>
              <a:rPr lang="en-US" altLang="zh-CN" sz="2400" dirty="0"/>
              <a:t>The line graph illustrates the changes in the visits to and from the UK, and the bar chart compares the travel destinations which enjoyed the greatest popularity among UK visitors in 1999.</a:t>
            </a:r>
          </a:p>
          <a:p>
            <a:pPr marL="0" indent="0" algn="just">
              <a:lnSpc>
                <a:spcPct val="110000"/>
              </a:lnSpc>
              <a:buNone/>
            </a:pPr>
            <a:r>
              <a:rPr lang="en-US" altLang="zh-CN" sz="2400" dirty="0"/>
              <a:t>The number of UK travelers was higher than that of overseas residents visiting UK during the whole period, rising from approximately 13 million in 1979 to 54 million in 1999. The growth was particularly noticeable from 1985 to 1999, during which time the figure for UK visitors more than doubled. Likewise, the figure for overseas travelers visiting UK experienced an upward trend from 10 million in 1979 to 12 million in 1986, followed by a more significant growth to 26 million at the end of the period in question.</a:t>
            </a:r>
          </a:p>
          <a:p>
            <a:pPr marL="0" indent="0" algn="just">
              <a:lnSpc>
                <a:spcPct val="110000"/>
              </a:lnSpc>
              <a:buNone/>
            </a:pPr>
            <a:r>
              <a:rPr lang="en-US" altLang="zh-CN" sz="2400" dirty="0"/>
              <a:t>As can be seen from the bar chart, there were five countries which attracted most UK travelers, namely Turkey, Greece, USA, Spain and France. Specifically, France was the most popular, with nearly 12 million UK residents visiting there. Spain ranked second, and the number of UK visitors who went there was almost 9 million. By contrast, USA, Greece and Turkey seemed less popular, with the figure 2 to 4 million on average less than half of  that of France and Spain.</a:t>
            </a:r>
          </a:p>
          <a:p>
            <a:pPr marL="0" indent="0" algn="just">
              <a:lnSpc>
                <a:spcPct val="110000"/>
              </a:lnSpc>
              <a:buNone/>
            </a:pPr>
            <a:r>
              <a:rPr lang="en-US" altLang="zh-CN" sz="2400" dirty="0"/>
              <a:t>Overall, it is clear that visits to and from the UK increased over the two decades, and France was highly </a:t>
            </a:r>
            <a:r>
              <a:rPr lang="en-US" altLang="zh-CN" sz="2400" dirty="0" err="1"/>
              <a:t>favoured</a:t>
            </a:r>
            <a:r>
              <a:rPr lang="en-US" altLang="zh-CN" sz="2400" dirty="0"/>
              <a:t> by UK travelers.</a:t>
            </a:r>
            <a:endParaRPr lang="zh-CN" altLang="en-US" sz="2400" dirty="0"/>
          </a:p>
        </p:txBody>
      </p:sp>
      <p:sp>
        <p:nvSpPr>
          <p:cNvPr id="4" name="文本框 3"/>
          <p:cNvSpPr txBox="1"/>
          <p:nvPr/>
        </p:nvSpPr>
        <p:spPr>
          <a:xfrm>
            <a:off x="507156" y="134596"/>
            <a:ext cx="1594884" cy="461665"/>
          </a:xfrm>
          <a:prstGeom prst="rect">
            <a:avLst/>
          </a:prstGeom>
          <a:noFill/>
        </p:spPr>
        <p:txBody>
          <a:bodyPr wrap="square" rtlCol="0">
            <a:spAutoFit/>
          </a:bodyPr>
          <a:lstStyle/>
          <a:p>
            <a:r>
              <a:rPr lang="zh-CN" altLang="en-US" sz="2400" b="1" dirty="0">
                <a:solidFill>
                  <a:srgbClr val="FF0000"/>
                </a:solidFill>
              </a:rPr>
              <a:t>参考范文</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718185"/>
            <a:ext cx="10515600" cy="1325563"/>
          </a:xfrm>
        </p:spPr>
        <p:txBody>
          <a:bodyPr/>
          <a:lstStyle/>
          <a:p>
            <a:r>
              <a:rPr lang="zh-CN" altLang="en-US" dirty="0"/>
              <a:t>雅思写作考前准备</a:t>
            </a:r>
          </a:p>
        </p:txBody>
      </p:sp>
      <p:sp>
        <p:nvSpPr>
          <p:cNvPr id="7" name="文本框 6"/>
          <p:cNvSpPr txBox="1"/>
          <p:nvPr/>
        </p:nvSpPr>
        <p:spPr>
          <a:xfrm>
            <a:off x="680085" y="2398395"/>
            <a:ext cx="10994390" cy="2476500"/>
          </a:xfrm>
          <a:prstGeom prst="rect">
            <a:avLst/>
          </a:prstGeom>
          <a:noFill/>
        </p:spPr>
        <p:txBody>
          <a:bodyPr wrap="square">
            <a:spAutoFit/>
          </a:bodyPr>
          <a:lstStyle/>
          <a:p>
            <a:pPr>
              <a:buClr>
                <a:srgbClr val="C00000"/>
              </a:buClr>
              <a:buFont typeface="微软雅黑" panose="020B0503020204020204" pitchFamily="34" charset="-122"/>
              <a:buChar char="￮"/>
            </a:pPr>
            <a:r>
              <a:rPr lang="zh-CN" altLang="en-US" sz="3200" dirty="0">
                <a:latin typeface="微软雅黑 Light" panose="020B0502040204020203" pitchFamily="34" charset="-122"/>
                <a:ea typeface="微软雅黑 Light" panose="020B0502040204020203" pitchFamily="34" charset="-122"/>
              </a:rPr>
              <a:t>纸笔考试</a:t>
            </a:r>
            <a:endParaRPr lang="en-US" altLang="zh-CN" sz="3200" dirty="0">
              <a:latin typeface="微软雅黑 Light" panose="020B0502040204020203" pitchFamily="34" charset="-122"/>
              <a:ea typeface="微软雅黑 Light" panose="020B0502040204020203" pitchFamily="34" charset="-122"/>
            </a:endParaRPr>
          </a:p>
          <a:p>
            <a:pPr lvl="1">
              <a:lnSpc>
                <a:spcPct val="15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写作考试：笔试</a:t>
            </a:r>
            <a:r>
              <a:rPr lang="zh-CN" altLang="en-US" sz="2400" dirty="0">
                <a:solidFill>
                  <a:srgbClr val="FF0000"/>
                </a:solidFill>
                <a:latin typeface="Californian FB" panose="0207040306080B030204" pitchFamily="18" charset="0"/>
                <a:ea typeface="微软雅黑 Light" panose="020B0502040204020203" pitchFamily="34" charset="-122"/>
              </a:rPr>
              <a:t>第</a:t>
            </a:r>
            <a:r>
              <a:rPr lang="en-US" altLang="zh-CN" sz="2400" dirty="0">
                <a:solidFill>
                  <a:srgbClr val="FF0000"/>
                </a:solidFill>
                <a:latin typeface="Californian FB" panose="0207040306080B030204" pitchFamily="18" charset="0"/>
                <a:ea typeface="微软雅黑 Light" panose="020B0502040204020203" pitchFamily="34" charset="-122"/>
              </a:rPr>
              <a:t>3</a:t>
            </a:r>
            <a:r>
              <a:rPr lang="zh-CN" altLang="en-US" sz="2400" dirty="0">
                <a:solidFill>
                  <a:srgbClr val="FF0000"/>
                </a:solidFill>
                <a:latin typeface="Californian FB" panose="0207040306080B030204" pitchFamily="18" charset="0"/>
                <a:ea typeface="微软雅黑 Light" panose="020B0502040204020203" pitchFamily="34" charset="-122"/>
              </a:rPr>
              <a:t>部分</a:t>
            </a:r>
            <a:r>
              <a:rPr lang="zh-CN" altLang="en-US" sz="2400" dirty="0">
                <a:latin typeface="Californian FB" panose="0207040306080B030204" pitchFamily="18" charset="0"/>
                <a:ea typeface="微软雅黑 Light" panose="020B0502040204020203" pitchFamily="34" charset="-122"/>
              </a:rPr>
              <a:t>，耗时</a:t>
            </a:r>
            <a:r>
              <a:rPr lang="en-US" altLang="zh-CN" sz="2400" dirty="0">
                <a:solidFill>
                  <a:srgbClr val="FF0000"/>
                </a:solidFill>
                <a:latin typeface="Californian FB" panose="0207040306080B030204" pitchFamily="18" charset="0"/>
                <a:ea typeface="微软雅黑 Light" panose="020B0502040204020203" pitchFamily="34" charset="-122"/>
              </a:rPr>
              <a:t>1</a:t>
            </a:r>
            <a:r>
              <a:rPr lang="zh-CN" altLang="en-US" sz="2400" dirty="0">
                <a:solidFill>
                  <a:srgbClr val="FF0000"/>
                </a:solidFill>
                <a:latin typeface="Californian FB" panose="0207040306080B030204" pitchFamily="18" charset="0"/>
                <a:ea typeface="微软雅黑 Light" panose="020B0502040204020203" pitchFamily="34" charset="-122"/>
              </a:rPr>
              <a:t>小时</a:t>
            </a:r>
            <a:r>
              <a:rPr lang="zh-CN" altLang="en-US" sz="2400" dirty="0">
                <a:latin typeface="Californian FB" panose="0207040306080B030204" pitchFamily="18" charset="0"/>
                <a:ea typeface="微软雅黑 Light" panose="020B0502040204020203" pitchFamily="34" charset="-122"/>
              </a:rPr>
              <a:t>（开始于大约</a:t>
            </a:r>
            <a:r>
              <a:rPr lang="en-US" altLang="zh-CN" sz="2400" dirty="0">
                <a:latin typeface="Californian FB" panose="0207040306080B030204" pitchFamily="18" charset="0"/>
                <a:ea typeface="微软雅黑 Light" panose="020B0502040204020203" pitchFamily="34" charset="-122"/>
              </a:rPr>
              <a:t>11:15</a:t>
            </a:r>
            <a:r>
              <a:rPr lang="zh-CN" altLang="en-US" sz="2400" dirty="0">
                <a:latin typeface="Californian FB" panose="0207040306080B030204" pitchFamily="18" charset="0"/>
                <a:ea typeface="微软雅黑 Light" panose="020B0502040204020203" pitchFamily="34" charset="-122"/>
              </a:rPr>
              <a:t>，结束于大约</a:t>
            </a:r>
            <a:r>
              <a:rPr lang="en-US" altLang="zh-CN" sz="2400" dirty="0">
                <a:latin typeface="Californian FB" panose="0207040306080B030204" pitchFamily="18" charset="0"/>
                <a:ea typeface="微软雅黑 Light" panose="020B0502040204020203" pitchFamily="34" charset="-122"/>
              </a:rPr>
              <a:t>12:15</a:t>
            </a:r>
            <a:r>
              <a:rPr lang="zh-CN" altLang="en-US" sz="2400" dirty="0">
                <a:latin typeface="Californian FB" panose="0207040306080B030204" pitchFamily="18" charset="0"/>
                <a:ea typeface="微软雅黑 Light" panose="020B0502040204020203" pitchFamily="34" charset="-122"/>
              </a:rPr>
              <a:t>）</a:t>
            </a:r>
            <a:endParaRPr lang="en-US" altLang="zh-CN" sz="2400" dirty="0">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en-US" altLang="zh-CN" sz="2400" dirty="0">
                <a:latin typeface="Californian FB" panose="0207040306080B030204" pitchFamily="18" charset="0"/>
                <a:ea typeface="微软雅黑 Light" panose="020B0502040204020203" pitchFamily="34" charset="-122"/>
              </a:rPr>
              <a:t>1</a:t>
            </a:r>
            <a:r>
              <a:rPr lang="zh-CN" altLang="en-US" sz="2400" dirty="0">
                <a:latin typeface="Californian FB" panose="0207040306080B030204" pitchFamily="18" charset="0"/>
                <a:ea typeface="微软雅黑 Light" panose="020B0502040204020203" pitchFamily="34" charset="-122"/>
              </a:rPr>
              <a:t>张试卷，</a:t>
            </a:r>
            <a:r>
              <a:rPr lang="en-US" altLang="zh-CN" sz="2400" dirty="0">
                <a:solidFill>
                  <a:srgbClr val="FF0000"/>
                </a:solidFill>
                <a:latin typeface="Californian FB" panose="0207040306080B030204" pitchFamily="18" charset="0"/>
                <a:ea typeface="微软雅黑 Light" panose="020B0502040204020203" pitchFamily="34" charset="-122"/>
              </a:rPr>
              <a:t>2</a:t>
            </a:r>
            <a:r>
              <a:rPr lang="zh-CN" altLang="en-US" sz="2400" dirty="0">
                <a:solidFill>
                  <a:srgbClr val="FF0000"/>
                </a:solidFill>
                <a:latin typeface="Californian FB" panose="0207040306080B030204" pitchFamily="18" charset="0"/>
                <a:ea typeface="微软雅黑 Light" panose="020B0502040204020203" pitchFamily="34" charset="-122"/>
              </a:rPr>
              <a:t>张答题纸</a:t>
            </a:r>
            <a:r>
              <a:rPr lang="zh-CN" altLang="en-US" sz="2400" dirty="0">
                <a:latin typeface="Californian FB" panose="0207040306080B030204" pitchFamily="18" charset="0"/>
                <a:ea typeface="微软雅黑 Light" panose="020B0502040204020203" pitchFamily="34" charset="-122"/>
              </a:rPr>
              <a:t>（</a:t>
            </a:r>
            <a:r>
              <a:rPr lang="en-US" altLang="zh-CN" sz="2400" dirty="0">
                <a:latin typeface="Californian FB" panose="0207040306080B030204" pitchFamily="18" charset="0"/>
                <a:ea typeface="微软雅黑 Light" panose="020B0502040204020203" pitchFamily="34" charset="-122"/>
              </a:rPr>
              <a:t>task1</a:t>
            </a:r>
            <a:r>
              <a:rPr lang="zh-CN" altLang="en-US" sz="2400" dirty="0">
                <a:latin typeface="Californian FB" panose="0207040306080B030204" pitchFamily="18" charset="0"/>
                <a:ea typeface="微软雅黑 Light" panose="020B0502040204020203" pitchFamily="34" charset="-122"/>
              </a:rPr>
              <a:t>、</a:t>
            </a:r>
            <a:r>
              <a:rPr lang="en-US" altLang="zh-CN" sz="2400" dirty="0">
                <a:latin typeface="Californian FB" panose="0207040306080B030204" pitchFamily="18" charset="0"/>
                <a:ea typeface="微软雅黑 Light" panose="020B0502040204020203" pitchFamily="34" charset="-122"/>
              </a:rPr>
              <a:t>task2</a:t>
            </a:r>
            <a:r>
              <a:rPr lang="zh-CN" altLang="en-US" sz="2400" dirty="0">
                <a:latin typeface="Californian FB" panose="0207040306080B030204" pitchFamily="18" charset="0"/>
                <a:ea typeface="微软雅黑 Light" panose="020B0502040204020203" pitchFamily="34" charset="-122"/>
              </a:rPr>
              <a:t>各一张，若不够</a:t>
            </a:r>
            <a:r>
              <a:rPr lang="zh-CN" altLang="en-US" sz="2400" dirty="0">
                <a:solidFill>
                  <a:srgbClr val="FF0000"/>
                </a:solidFill>
                <a:latin typeface="Californian FB" panose="0207040306080B030204" pitchFamily="18" charset="0"/>
                <a:ea typeface="微软雅黑 Light" panose="020B0502040204020203" pitchFamily="34" charset="-122"/>
              </a:rPr>
              <a:t>可申请加纸</a:t>
            </a:r>
            <a:r>
              <a:rPr lang="zh-CN" altLang="en-US" sz="2400" dirty="0">
                <a:latin typeface="Californian FB" panose="0207040306080B030204" pitchFamily="18" charset="0"/>
                <a:ea typeface="微软雅黑 Light" panose="020B0502040204020203" pitchFamily="34" charset="-122"/>
              </a:rPr>
              <a:t>）</a:t>
            </a:r>
            <a:endParaRPr lang="en-US" altLang="zh-CN" sz="2400" dirty="0">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solidFill>
                  <a:srgbClr val="FF0000"/>
                </a:solidFill>
                <a:latin typeface="Californian FB" panose="0207040306080B030204" pitchFamily="18" charset="0"/>
                <a:ea typeface="微软雅黑 Light" panose="020B0502040204020203" pitchFamily="34" charset="-122"/>
              </a:rPr>
              <a:t>铅笔</a:t>
            </a:r>
            <a:r>
              <a:rPr lang="zh-CN" altLang="en-US" sz="2400" dirty="0">
                <a:latin typeface="Californian FB" panose="0207040306080B030204" pitchFamily="18" charset="0"/>
                <a:ea typeface="微软雅黑 Light" panose="020B0502040204020203" pitchFamily="34" charset="-122"/>
              </a:rPr>
              <a:t>答题（铅笔、橡皮由考场提供）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雅思写作考前准备</a:t>
            </a:r>
            <a:endParaRPr lang="zh-CN" altLang="en-US" dirty="0"/>
          </a:p>
        </p:txBody>
      </p:sp>
      <p:sp>
        <p:nvSpPr>
          <p:cNvPr id="7" name="文本框 6"/>
          <p:cNvSpPr txBox="1"/>
          <p:nvPr/>
        </p:nvSpPr>
        <p:spPr>
          <a:xfrm>
            <a:off x="951875" y="1690688"/>
            <a:ext cx="9526250" cy="4138295"/>
          </a:xfrm>
          <a:prstGeom prst="rect">
            <a:avLst/>
          </a:prstGeom>
          <a:noFill/>
        </p:spPr>
        <p:txBody>
          <a:bodyPr wrap="square">
            <a:spAutoFit/>
          </a:bodyPr>
          <a:lstStyle/>
          <a:p>
            <a:pPr indent="-285750">
              <a:buClr>
                <a:srgbClr val="C00000"/>
              </a:buClr>
              <a:buFont typeface="微软雅黑" panose="020B0503020204020204" pitchFamily="34" charset="-122"/>
              <a:buChar char="￮"/>
            </a:pPr>
            <a:r>
              <a:rPr lang="zh-CN" altLang="en-US" sz="3200" dirty="0">
                <a:latin typeface="微软雅黑 Light" panose="020B0502040204020203" pitchFamily="34" charset="-122"/>
                <a:ea typeface="微软雅黑 Light" panose="020B0502040204020203" pitchFamily="34" charset="-122"/>
              </a:rPr>
              <a:t>机考</a:t>
            </a:r>
            <a:endParaRPr lang="en-US" altLang="zh-CN" sz="3200" dirty="0">
              <a:latin typeface="微软雅黑 Light" panose="020B0502040204020203" pitchFamily="34" charset="-122"/>
              <a:ea typeface="微软雅黑 Light" panose="020B0502040204020203" pitchFamily="34" charset="-122"/>
            </a:endParaRPr>
          </a:p>
          <a:p>
            <a:pPr lvl="1">
              <a:lnSpc>
                <a:spcPct val="15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写作考试：机考第</a:t>
            </a:r>
            <a:r>
              <a:rPr lang="en-US" altLang="zh-CN" sz="2400" dirty="0">
                <a:latin typeface="Californian FB" panose="0207040306080B030204" pitchFamily="18" charset="0"/>
                <a:ea typeface="微软雅黑 Light" panose="020B0502040204020203" pitchFamily="34" charset="-122"/>
              </a:rPr>
              <a:t>3</a:t>
            </a:r>
            <a:r>
              <a:rPr lang="zh-CN" altLang="en-US" sz="2400" dirty="0">
                <a:latin typeface="Californian FB" panose="0207040306080B030204" pitchFamily="18" charset="0"/>
                <a:ea typeface="微软雅黑 Light" panose="020B0502040204020203" pitchFamily="34" charset="-122"/>
              </a:rPr>
              <a:t>部分，耗时</a:t>
            </a:r>
            <a:r>
              <a:rPr lang="en-US" altLang="zh-CN" sz="2400" dirty="0">
                <a:solidFill>
                  <a:srgbClr val="FF0000"/>
                </a:solidFill>
                <a:latin typeface="Californian FB" panose="0207040306080B030204" pitchFamily="18" charset="0"/>
                <a:ea typeface="微软雅黑 Light" panose="020B0502040204020203" pitchFamily="34" charset="-122"/>
              </a:rPr>
              <a:t>1</a:t>
            </a:r>
            <a:r>
              <a:rPr lang="zh-CN" altLang="en-US" sz="2400" dirty="0">
                <a:solidFill>
                  <a:srgbClr val="FF0000"/>
                </a:solidFill>
                <a:latin typeface="Californian FB" panose="0207040306080B030204" pitchFamily="18" charset="0"/>
                <a:ea typeface="微软雅黑 Light" panose="020B0502040204020203" pitchFamily="34" charset="-122"/>
              </a:rPr>
              <a:t>小时</a:t>
            </a:r>
            <a:endParaRPr lang="en-US" altLang="zh-CN" sz="2400" dirty="0">
              <a:solidFill>
                <a:srgbClr val="FF0000"/>
              </a:solidFill>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个人信息纸（含写作机考</a:t>
            </a:r>
            <a:r>
              <a:rPr lang="en-US" altLang="zh-CN" sz="2400" dirty="0">
                <a:latin typeface="Californian FB" panose="0207040306080B030204" pitchFamily="18" charset="0"/>
                <a:ea typeface="微软雅黑 Light" panose="020B0502040204020203" pitchFamily="34" charset="-122"/>
              </a:rPr>
              <a:t>password</a:t>
            </a:r>
            <a:r>
              <a:rPr lang="zh-CN" altLang="en-US" sz="2400" dirty="0">
                <a:latin typeface="Californian FB" panose="0207040306080B030204" pitchFamily="18" charset="0"/>
                <a:ea typeface="微软雅黑 Light" panose="020B0502040204020203" pitchFamily="34" charset="-122"/>
              </a:rPr>
              <a:t>）、铅笔（无橡皮）</a:t>
            </a:r>
            <a:endParaRPr lang="en-US" altLang="zh-CN" sz="2400" dirty="0">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solidFill>
                  <a:srgbClr val="FF0000"/>
                </a:solidFill>
                <a:latin typeface="Californian FB" panose="0207040306080B030204" pitchFamily="18" charset="0"/>
                <a:ea typeface="微软雅黑 Light" panose="020B0502040204020203" pitchFamily="34" charset="-122"/>
              </a:rPr>
              <a:t>题目</a:t>
            </a:r>
            <a:r>
              <a:rPr lang="zh-CN" altLang="en-US" sz="2400" dirty="0">
                <a:latin typeface="Californian FB" panose="0207040306080B030204" pitchFamily="18" charset="0"/>
                <a:ea typeface="微软雅黑 Light" panose="020B0502040204020203" pitchFamily="34" charset="-122"/>
              </a:rPr>
              <a:t>在屏幕</a:t>
            </a:r>
            <a:r>
              <a:rPr lang="zh-CN" altLang="en-US" sz="2400" dirty="0">
                <a:solidFill>
                  <a:srgbClr val="FF0000"/>
                </a:solidFill>
                <a:latin typeface="Californian FB" panose="0207040306080B030204" pitchFamily="18" charset="0"/>
                <a:ea typeface="微软雅黑 Light" panose="020B0502040204020203" pitchFamily="34" charset="-122"/>
              </a:rPr>
              <a:t>左边</a:t>
            </a:r>
            <a:r>
              <a:rPr lang="zh-CN" altLang="en-US" sz="2400" dirty="0">
                <a:latin typeface="Californian FB" panose="0207040306080B030204" pitchFamily="18" charset="0"/>
                <a:ea typeface="微软雅黑 Light" panose="020B0502040204020203" pitchFamily="34" charset="-122"/>
              </a:rPr>
              <a:t>，</a:t>
            </a:r>
            <a:r>
              <a:rPr lang="zh-CN" altLang="en-US" sz="2400" dirty="0">
                <a:solidFill>
                  <a:srgbClr val="FF0000"/>
                </a:solidFill>
                <a:latin typeface="Californian FB" panose="0207040306080B030204" pitchFamily="18" charset="0"/>
                <a:ea typeface="微软雅黑 Light" panose="020B0502040204020203" pitchFamily="34" charset="-122"/>
              </a:rPr>
              <a:t>答题区域</a:t>
            </a:r>
            <a:r>
              <a:rPr lang="zh-CN" altLang="en-US" sz="2400" dirty="0">
                <a:latin typeface="Californian FB" panose="0207040306080B030204" pitchFamily="18" charset="0"/>
                <a:ea typeface="微软雅黑 Light" panose="020B0502040204020203" pitchFamily="34" charset="-122"/>
              </a:rPr>
              <a:t>在屏幕</a:t>
            </a:r>
            <a:r>
              <a:rPr lang="zh-CN" altLang="en-US" sz="2400" dirty="0">
                <a:solidFill>
                  <a:srgbClr val="FF0000"/>
                </a:solidFill>
                <a:latin typeface="Californian FB" panose="0207040306080B030204" pitchFamily="18" charset="0"/>
                <a:ea typeface="微软雅黑 Light" panose="020B0502040204020203" pitchFamily="34" charset="-122"/>
              </a:rPr>
              <a:t>右边</a:t>
            </a:r>
            <a:endParaRPr lang="en-US" altLang="zh-CN" sz="2400" dirty="0">
              <a:solidFill>
                <a:srgbClr val="FF0000"/>
              </a:solidFill>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小作文和大作文可</a:t>
            </a:r>
            <a:r>
              <a:rPr lang="zh-CN" altLang="en-US" sz="2400" dirty="0">
                <a:solidFill>
                  <a:srgbClr val="FF0000"/>
                </a:solidFill>
                <a:latin typeface="Californian FB" panose="0207040306080B030204" pitchFamily="18" charset="0"/>
                <a:ea typeface="微软雅黑 Light" panose="020B0502040204020203" pitchFamily="34" charset="-122"/>
              </a:rPr>
              <a:t>随时切换</a:t>
            </a:r>
            <a:r>
              <a:rPr lang="zh-CN" altLang="en-US" sz="2400" dirty="0">
                <a:latin typeface="Californian FB" panose="0207040306080B030204" pitchFamily="18" charset="0"/>
                <a:ea typeface="微软雅黑 Light" panose="020B0502040204020203" pitchFamily="34" charset="-122"/>
              </a:rPr>
              <a:t>（系统自动保存已完成的内容）</a:t>
            </a:r>
            <a:endParaRPr lang="en-US" altLang="zh-CN" sz="2400" dirty="0">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可</a:t>
            </a:r>
            <a:r>
              <a:rPr lang="zh-CN" altLang="en-US" sz="2400" dirty="0">
                <a:solidFill>
                  <a:srgbClr val="FF0000"/>
                </a:solidFill>
                <a:latin typeface="Californian FB" panose="0207040306080B030204" pitchFamily="18" charset="0"/>
                <a:ea typeface="微软雅黑 Light" panose="020B0502040204020203" pitchFamily="34" charset="-122"/>
              </a:rPr>
              <a:t>复制粘贴</a:t>
            </a:r>
            <a:r>
              <a:rPr lang="zh-CN" altLang="en-US" sz="2400" dirty="0">
                <a:latin typeface="Californian FB" panose="0207040306080B030204" pitchFamily="18" charset="0"/>
                <a:ea typeface="微软雅黑 Light" panose="020B0502040204020203" pitchFamily="34" charset="-122"/>
              </a:rPr>
              <a:t>；系统</a:t>
            </a:r>
            <a:r>
              <a:rPr lang="zh-CN" altLang="en-US" sz="2400" dirty="0">
                <a:solidFill>
                  <a:srgbClr val="FF0000"/>
                </a:solidFill>
                <a:latin typeface="Californian FB" panose="0207040306080B030204" pitchFamily="18" charset="0"/>
                <a:ea typeface="微软雅黑 Light" panose="020B0502040204020203" pitchFamily="34" charset="-122"/>
              </a:rPr>
              <a:t>自动统计字数</a:t>
            </a:r>
            <a:r>
              <a:rPr lang="zh-CN" altLang="en-US" sz="2400" dirty="0">
                <a:latin typeface="Californian FB" panose="0207040306080B030204" pitchFamily="18" charset="0"/>
                <a:ea typeface="微软雅黑 Light" panose="020B0502040204020203" pitchFamily="34" charset="-122"/>
              </a:rPr>
              <a:t>（无拼写检查功能）</a:t>
            </a:r>
            <a:endParaRPr lang="en-US" altLang="zh-CN" sz="2400" dirty="0">
              <a:latin typeface="Californian FB" panose="0207040306080B030204" pitchFamily="18" charset="0"/>
              <a:ea typeface="微软雅黑 Light" panose="020B0502040204020203" pitchFamily="34" charset="-122"/>
            </a:endParaRPr>
          </a:p>
          <a:p>
            <a:pPr lvl="1">
              <a:lnSpc>
                <a:spcPct val="150000"/>
              </a:lnSpc>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可调整</a:t>
            </a:r>
            <a:r>
              <a:rPr lang="zh-CN" altLang="en-US" sz="2400" dirty="0">
                <a:solidFill>
                  <a:srgbClr val="FF0000"/>
                </a:solidFill>
                <a:latin typeface="Californian FB" panose="0207040306080B030204" pitchFamily="18" charset="0"/>
                <a:ea typeface="微软雅黑 Light" panose="020B0502040204020203" pitchFamily="34" charset="-122"/>
              </a:rPr>
              <a:t>文字大小、颜色及分辨率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 calcmode="lin" valueType="num">
                                      <p:cBhvr additive="base">
                                        <p:cTn id="12"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checkerboard(across)">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 calcmode="lin" valueType="num">
                                      <p:cBhvr additive="base">
                                        <p:cTn id="28" dur="500"/>
                                        <p:tgtEl>
                                          <p:spTgt spid="7">
                                            <p:txEl>
                                              <p:pRg st="5" end="5"/>
                                            </p:txEl>
                                          </p:spTgt>
                                        </p:tgtEl>
                                        <p:attrNameLst>
                                          <p:attrName>ppt_y</p:attrName>
                                        </p:attrNameLst>
                                      </p:cBhvr>
                                      <p:tavLst>
                                        <p:tav tm="0">
                                          <p:val>
                                            <p:strVal val="#ppt_y+#ppt_h*1.125000"/>
                                          </p:val>
                                        </p:tav>
                                        <p:tav tm="100000">
                                          <p:val>
                                            <p:strVal val="#ppt_y"/>
                                          </p:val>
                                        </p:tav>
                                      </p:tavLst>
                                    </p:anim>
                                    <p:animEffect transition="in" filter="wipe(up)">
                                      <p:cBhvr>
                                        <p:cTn id="29" dur="500"/>
                                        <p:tgtEl>
                                          <p:spTgt spid="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randombar(horizontal)">
                                      <p:cBhvr>
                                        <p:cTn id="3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431" y="997988"/>
            <a:ext cx="5292777" cy="770942"/>
          </a:xfrm>
        </p:spPr>
        <p:txBody>
          <a:bodyPr>
            <a:normAutofit/>
          </a:bodyPr>
          <a:lstStyle/>
          <a:p>
            <a:pPr algn="ctr"/>
            <a:r>
              <a:rPr lang="en-US" altLang="zh-CN" sz="3200" dirty="0">
                <a:latin typeface="Microsoft YaHei Light" panose="020B0503020204020204" pitchFamily="34" charset="-122"/>
                <a:ea typeface="Microsoft YaHei Light" panose="020B0503020204020204" pitchFamily="34" charset="-122"/>
              </a:rPr>
              <a:t>TASK1 ANSWER SHEET</a:t>
            </a:r>
            <a:endParaRPr lang="zh-CN" altLang="en-US" sz="3200" dirty="0">
              <a:latin typeface="Microsoft YaHei Light" panose="020B0503020204020204" pitchFamily="34" charset="-122"/>
              <a:ea typeface="Microsoft YaHei Light" panose="020B0503020204020204" pitchFamily="34" charset="-122"/>
            </a:endParaRPr>
          </a:p>
        </p:txBody>
      </p:sp>
      <p:grpSp>
        <p:nvGrpSpPr>
          <p:cNvPr id="6" name="组合 5"/>
          <p:cNvGrpSpPr/>
          <p:nvPr/>
        </p:nvGrpSpPr>
        <p:grpSpPr>
          <a:xfrm>
            <a:off x="282934" y="1768930"/>
            <a:ext cx="5717772" cy="4042986"/>
            <a:chOff x="1597428" y="1538722"/>
            <a:chExt cx="7522762" cy="5319278"/>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8809" y="1538722"/>
              <a:ext cx="3761381" cy="531927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7428" y="1538722"/>
              <a:ext cx="3761381" cy="5319278"/>
            </a:xfrm>
            <a:prstGeom prst="rect">
              <a:avLst/>
            </a:prstGeom>
          </p:spPr>
        </p:pic>
      </p:grpSp>
      <p:grpSp>
        <p:nvGrpSpPr>
          <p:cNvPr id="9" name="组合 8"/>
          <p:cNvGrpSpPr/>
          <p:nvPr/>
        </p:nvGrpSpPr>
        <p:grpSpPr>
          <a:xfrm>
            <a:off x="6310502" y="1768930"/>
            <a:ext cx="5598564" cy="4042987"/>
            <a:chOff x="3830481" y="1768931"/>
            <a:chExt cx="5598564" cy="4042987"/>
          </a:xfrm>
        </p:grpSpPr>
        <p:pic>
          <p:nvPicPr>
            <p:cNvPr id="7" name="图片 6" descr="大作文正面"/>
            <p:cNvPicPr>
              <a:picLocks noChangeAspect="1"/>
            </p:cNvPicPr>
            <p:nvPr/>
          </p:nvPicPr>
          <p:blipFill>
            <a:blip r:embed="rId4" cstate="print"/>
            <a:stretch>
              <a:fillRect/>
            </a:stretch>
          </p:blipFill>
          <p:spPr>
            <a:xfrm>
              <a:off x="3830481" y="1768931"/>
              <a:ext cx="2858627" cy="4042986"/>
            </a:xfrm>
            <a:prstGeom prst="rect">
              <a:avLst/>
            </a:prstGeom>
          </p:spPr>
        </p:pic>
        <p:pic>
          <p:nvPicPr>
            <p:cNvPr id="8" name="图片 7" descr="大作文反面"/>
            <p:cNvPicPr>
              <a:picLocks noChangeAspect="1"/>
            </p:cNvPicPr>
            <p:nvPr/>
          </p:nvPicPr>
          <p:blipFill>
            <a:blip r:embed="rId5" cstate="print"/>
            <a:stretch>
              <a:fillRect/>
            </a:stretch>
          </p:blipFill>
          <p:spPr>
            <a:xfrm>
              <a:off x="6569951" y="1768932"/>
              <a:ext cx="2859094" cy="4042986"/>
            </a:xfrm>
            <a:prstGeom prst="rect">
              <a:avLst/>
            </a:prstGeom>
          </p:spPr>
        </p:pic>
      </p:grpSp>
      <p:sp>
        <p:nvSpPr>
          <p:cNvPr id="10" name="标题 1"/>
          <p:cNvSpPr txBox="1"/>
          <p:nvPr/>
        </p:nvSpPr>
        <p:spPr>
          <a:xfrm>
            <a:off x="6310502" y="1009750"/>
            <a:ext cx="5292777" cy="7709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icrosoft YaHei Light" panose="020B0503020204020204" pitchFamily="34" charset="-122"/>
                <a:ea typeface="Microsoft YaHei Light" panose="020B0503020204020204" pitchFamily="34" charset="-122"/>
              </a:rPr>
              <a:t>TASK2 ANSWER SHEET</a:t>
            </a:r>
            <a:endParaRPr lang="zh-CN" altLang="en-US" sz="3200" dirty="0">
              <a:latin typeface="Microsoft YaHei Light" panose="020B0503020204020204" pitchFamily="34" charset="-122"/>
              <a:ea typeface="Microsoft YaHei Light" panose="020B0503020204020204" pitchFamily="34"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微软雅黑" charset="0"/>
                <a:ea typeface="微软雅黑" charset="0"/>
                <a:cs typeface="微软雅黑" charset="0"/>
              </a:rPr>
              <a:t>Task1</a:t>
            </a:r>
            <a:r>
              <a:rPr lang="zh-CN" altLang="en-US" dirty="0">
                <a:latin typeface="微软雅黑" charset="0"/>
                <a:ea typeface="微软雅黑" charset="0"/>
                <a:cs typeface="微软雅黑" charset="0"/>
              </a:rPr>
              <a:t>小作文</a:t>
            </a:r>
          </a:p>
        </p:txBody>
      </p:sp>
      <p:sp>
        <p:nvSpPr>
          <p:cNvPr id="3" name="文本框 2"/>
          <p:cNvSpPr txBox="1"/>
          <p:nvPr/>
        </p:nvSpPr>
        <p:spPr>
          <a:xfrm>
            <a:off x="838200" y="1690688"/>
            <a:ext cx="9531773" cy="1137491"/>
          </a:xfrm>
          <a:prstGeom prst="rect">
            <a:avLst/>
          </a:prstGeom>
          <a:noFill/>
        </p:spPr>
        <p:txBody>
          <a:bodyPr wrap="square" rtlCol="0">
            <a:spAutoFit/>
          </a:bodyPr>
          <a:lstStyle/>
          <a:p>
            <a:pPr lvl="1" indent="-285750">
              <a:lnSpc>
                <a:spcPct val="150000"/>
              </a:lnSpc>
              <a:buClr>
                <a:srgbClr val="C00000"/>
              </a:buClr>
              <a:buFont typeface="微软雅黑" panose="020B0503020204020204" pitchFamily="34" charset="-122"/>
              <a:buChar char="▪"/>
            </a:pPr>
            <a:r>
              <a:rPr lang="zh-CN" altLang="en-US" sz="2400" dirty="0">
                <a:latin typeface="微软雅黑" charset="0"/>
                <a:ea typeface="微软雅黑" charset="0"/>
              </a:rPr>
              <a:t>格式要求：</a:t>
            </a:r>
            <a:endParaRPr lang="en-US" altLang="zh-CN" sz="2400" dirty="0">
              <a:latin typeface="微软雅黑" charset="0"/>
              <a:ea typeface="微软雅黑" charset="0"/>
            </a:endParaRPr>
          </a:p>
          <a:p>
            <a:pPr lvl="1" indent="-285750">
              <a:lnSpc>
                <a:spcPct val="150000"/>
              </a:lnSpc>
              <a:buClr>
                <a:srgbClr val="C00000"/>
              </a:buClr>
              <a:buFont typeface="微软雅黑" panose="020B0503020204020204" pitchFamily="34" charset="-122"/>
              <a:buChar char="▪"/>
            </a:pPr>
            <a:endParaRPr lang="en-US" altLang="zh-CN" sz="2400" dirty="0">
              <a:solidFill>
                <a:srgbClr val="FF0000"/>
              </a:solidFill>
              <a:latin typeface="微软雅黑" charset="0"/>
              <a:ea typeface="微软雅黑" charset="0"/>
            </a:endParaRPr>
          </a:p>
        </p:txBody>
      </p:sp>
      <p:pic>
        <p:nvPicPr>
          <p:cNvPr id="2" name="图片 1"/>
          <p:cNvPicPr>
            <a:picLocks noChangeAspect="1"/>
          </p:cNvPicPr>
          <p:nvPr/>
        </p:nvPicPr>
        <p:blipFill>
          <a:blip r:embed="rId2"/>
          <a:stretch>
            <a:fillRect/>
          </a:stretch>
        </p:blipFill>
        <p:spPr>
          <a:xfrm>
            <a:off x="5052444" y="696515"/>
            <a:ext cx="7139556" cy="5464969"/>
          </a:xfrm>
          <a:prstGeom prst="rect">
            <a:avLst/>
          </a:prstGeom>
        </p:spPr>
      </p:pic>
      <p:sp>
        <p:nvSpPr>
          <p:cNvPr id="4" name="文本框 3"/>
          <p:cNvSpPr txBox="1"/>
          <p:nvPr/>
        </p:nvSpPr>
        <p:spPr>
          <a:xfrm>
            <a:off x="10369973" y="6211028"/>
            <a:ext cx="2360428" cy="369332"/>
          </a:xfrm>
          <a:prstGeom prst="rect">
            <a:avLst/>
          </a:prstGeom>
          <a:noFill/>
        </p:spPr>
        <p:txBody>
          <a:bodyPr wrap="square" rtlCol="0">
            <a:spAutoFit/>
          </a:bodyPr>
          <a:lstStyle/>
          <a:p>
            <a:r>
              <a:rPr kumimoji="1" lang="en-US" altLang="zh-CN" dirty="0">
                <a:latin typeface="微软雅黑" charset="0"/>
                <a:ea typeface="微软雅黑" charset="0"/>
                <a:cs typeface="微软雅黑" charset="0"/>
              </a:rPr>
              <a:t>C7T2</a:t>
            </a:r>
            <a:r>
              <a:rPr kumimoji="1" lang="zh-CN" altLang="en-US" dirty="0">
                <a:latin typeface="微软雅黑" charset="0"/>
                <a:ea typeface="微软雅黑" charset="0"/>
                <a:cs typeface="微软雅黑" charset="0"/>
              </a:rPr>
              <a:t>考官范文</a:t>
            </a:r>
          </a:p>
        </p:txBody>
      </p:sp>
      <p:grpSp>
        <p:nvGrpSpPr>
          <p:cNvPr id="10" name="组合 9"/>
          <p:cNvGrpSpPr/>
          <p:nvPr/>
        </p:nvGrpSpPr>
        <p:grpSpPr>
          <a:xfrm>
            <a:off x="5328984" y="1498053"/>
            <a:ext cx="6580682" cy="3669259"/>
            <a:chOff x="5328984" y="1498053"/>
            <a:chExt cx="6580682" cy="3669259"/>
          </a:xfrm>
        </p:grpSpPr>
        <p:sp>
          <p:nvSpPr>
            <p:cNvPr id="6" name="矩形 5"/>
            <p:cNvSpPr/>
            <p:nvPr/>
          </p:nvSpPr>
          <p:spPr>
            <a:xfrm>
              <a:off x="5328984" y="1498053"/>
              <a:ext cx="6580682" cy="2017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charset="0"/>
                <a:ea typeface="微软雅黑" charset="0"/>
              </a:endParaRPr>
            </a:p>
          </p:txBody>
        </p:sp>
        <p:sp>
          <p:nvSpPr>
            <p:cNvPr id="7" name="矩形 6"/>
            <p:cNvSpPr/>
            <p:nvPr/>
          </p:nvSpPr>
          <p:spPr>
            <a:xfrm>
              <a:off x="5385968" y="2694019"/>
              <a:ext cx="6443915" cy="152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charset="0"/>
                <a:ea typeface="微软雅黑" charset="0"/>
              </a:endParaRPr>
            </a:p>
          </p:txBody>
        </p:sp>
        <p:sp>
          <p:nvSpPr>
            <p:cNvPr id="8" name="矩形 7"/>
            <p:cNvSpPr/>
            <p:nvPr/>
          </p:nvSpPr>
          <p:spPr>
            <a:xfrm>
              <a:off x="5397368" y="4049780"/>
              <a:ext cx="6443915" cy="152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charset="0"/>
                <a:ea typeface="微软雅黑" charset="0"/>
              </a:endParaRPr>
            </a:p>
          </p:txBody>
        </p:sp>
        <p:sp>
          <p:nvSpPr>
            <p:cNvPr id="9" name="矩形 8"/>
            <p:cNvSpPr/>
            <p:nvPr/>
          </p:nvSpPr>
          <p:spPr>
            <a:xfrm>
              <a:off x="5385969" y="5015063"/>
              <a:ext cx="6443915" cy="152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charset="0"/>
                <a:ea typeface="微软雅黑" charset="0"/>
              </a:endParaRPr>
            </a:p>
          </p:txBody>
        </p:sp>
      </p:grpSp>
      <p:sp>
        <p:nvSpPr>
          <p:cNvPr id="11" name="文本框 10"/>
          <p:cNvSpPr txBox="1"/>
          <p:nvPr/>
        </p:nvSpPr>
        <p:spPr>
          <a:xfrm>
            <a:off x="1403498" y="2846268"/>
            <a:ext cx="2636874" cy="461665"/>
          </a:xfrm>
          <a:prstGeom prst="rect">
            <a:avLst/>
          </a:prstGeom>
          <a:noFill/>
        </p:spPr>
        <p:txBody>
          <a:bodyPr wrap="square" rtlCol="0">
            <a:spAutoFit/>
          </a:bodyPr>
          <a:lstStyle/>
          <a:p>
            <a:r>
              <a:rPr kumimoji="1" lang="zh-CN" altLang="en-US" sz="2400" dirty="0">
                <a:latin typeface="微软雅黑" charset="0"/>
                <a:ea typeface="微软雅黑" charset="0"/>
              </a:rPr>
              <a:t>段间空行</a:t>
            </a:r>
          </a:p>
        </p:txBody>
      </p:sp>
      <p:sp>
        <p:nvSpPr>
          <p:cNvPr id="12" name="文本框 11"/>
          <p:cNvSpPr txBox="1"/>
          <p:nvPr/>
        </p:nvSpPr>
        <p:spPr>
          <a:xfrm>
            <a:off x="1403498" y="3523601"/>
            <a:ext cx="2636874" cy="461665"/>
          </a:xfrm>
          <a:prstGeom prst="rect">
            <a:avLst/>
          </a:prstGeom>
          <a:noFill/>
        </p:spPr>
        <p:txBody>
          <a:bodyPr wrap="square" rtlCol="0">
            <a:spAutoFit/>
          </a:bodyPr>
          <a:lstStyle/>
          <a:p>
            <a:r>
              <a:rPr kumimoji="1" lang="zh-CN" altLang="en-US" sz="2400" dirty="0">
                <a:latin typeface="微软雅黑" charset="0"/>
                <a:ea typeface="微软雅黑" charset="0"/>
              </a:rPr>
              <a:t>齐头书写</a:t>
            </a:r>
          </a:p>
        </p:txBody>
      </p:sp>
      <p:grpSp>
        <p:nvGrpSpPr>
          <p:cNvPr id="23" name="组合 22"/>
          <p:cNvGrpSpPr/>
          <p:nvPr/>
        </p:nvGrpSpPr>
        <p:grpSpPr>
          <a:xfrm>
            <a:off x="2882900" y="1155700"/>
            <a:ext cx="2503068" cy="2619900"/>
            <a:chOff x="2882900" y="1155700"/>
            <a:chExt cx="2503068" cy="2619900"/>
          </a:xfrm>
        </p:grpSpPr>
        <p:cxnSp>
          <p:nvCxnSpPr>
            <p:cNvPr id="14" name="直线箭头连接符 13"/>
            <p:cNvCxnSpPr/>
            <p:nvPr/>
          </p:nvCxnSpPr>
          <p:spPr>
            <a:xfrm flipH="1">
              <a:off x="2882900" y="1155700"/>
              <a:ext cx="2503068" cy="26199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H="1">
              <a:off x="2978316" y="1927523"/>
              <a:ext cx="2350668" cy="1848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403498" y="4200934"/>
            <a:ext cx="2636874" cy="461665"/>
          </a:xfrm>
          <a:prstGeom prst="rect">
            <a:avLst/>
          </a:prstGeom>
          <a:noFill/>
        </p:spPr>
        <p:txBody>
          <a:bodyPr wrap="square" rtlCol="0">
            <a:spAutoFit/>
          </a:bodyPr>
          <a:lstStyle/>
          <a:p>
            <a:r>
              <a:rPr kumimoji="1" lang="zh-CN" altLang="en-US" sz="2400" dirty="0">
                <a:latin typeface="微软雅黑" charset="0"/>
                <a:ea typeface="微软雅黑" charset="0"/>
              </a:rPr>
              <a:t>避免缩写</a:t>
            </a:r>
          </a:p>
        </p:txBody>
      </p:sp>
      <p:sp>
        <p:nvSpPr>
          <p:cNvPr id="22" name="文本框 21"/>
          <p:cNvSpPr txBox="1"/>
          <p:nvPr/>
        </p:nvSpPr>
        <p:spPr>
          <a:xfrm>
            <a:off x="1403498" y="4878268"/>
            <a:ext cx="2636874" cy="461665"/>
          </a:xfrm>
          <a:prstGeom prst="rect">
            <a:avLst/>
          </a:prstGeom>
          <a:noFill/>
        </p:spPr>
        <p:txBody>
          <a:bodyPr wrap="square" rtlCol="0">
            <a:spAutoFit/>
          </a:bodyPr>
          <a:lstStyle/>
          <a:p>
            <a:r>
              <a:rPr kumimoji="1" lang="zh-CN" altLang="en-US" sz="2400" dirty="0">
                <a:latin typeface="微软雅黑" charset="0"/>
                <a:ea typeface="微软雅黑" charset="0"/>
              </a:rPr>
              <a:t>篇幅平衡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3932589" y="1919036"/>
            <a:ext cx="5616146"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1. </a:t>
            </a:r>
            <a:r>
              <a:rPr lang="zh-CN" altLang="en-US" dirty="0">
                <a:solidFill>
                  <a:schemeClr val="tx1"/>
                </a:solidFill>
                <a:latin typeface="+mn-ea"/>
                <a:cs typeface="宋体" pitchFamily="2" charset="-122"/>
              </a:rPr>
              <a:t>组合图首段</a:t>
            </a: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2. </a:t>
            </a:r>
            <a:r>
              <a:rPr lang="zh-CN" altLang="en-US" dirty="0">
                <a:solidFill>
                  <a:schemeClr val="tx1"/>
                </a:solidFill>
                <a:latin typeface="+mn-ea"/>
                <a:cs typeface="宋体" pitchFamily="2" charset="-122"/>
              </a:rPr>
              <a:t>组合图主体段</a:t>
            </a:r>
            <a:r>
              <a:rPr lang="en-US" altLang="zh-CN" dirty="0">
                <a:solidFill>
                  <a:schemeClr val="tx1"/>
                </a:solidFill>
                <a:latin typeface="+mn-ea"/>
                <a:cs typeface="宋体" pitchFamily="2" charset="-122"/>
              </a:rPr>
              <a:t>+</a:t>
            </a:r>
            <a:r>
              <a:rPr lang="zh-CN" altLang="en-US" dirty="0">
                <a:solidFill>
                  <a:schemeClr val="tx1"/>
                </a:solidFill>
                <a:latin typeface="+mn-ea"/>
                <a:cs typeface="宋体" pitchFamily="2" charset="-122"/>
              </a:rPr>
              <a:t>范文分析</a:t>
            </a:r>
            <a:endParaRPr lang="en-US" altLang="zh-CN" dirty="0">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3. </a:t>
            </a:r>
            <a:r>
              <a:rPr lang="zh-CN" altLang="en-US" dirty="0">
                <a:solidFill>
                  <a:schemeClr val="tx1"/>
                </a:solidFill>
                <a:latin typeface="+mn-ea"/>
                <a:cs typeface="宋体" pitchFamily="2" charset="-122"/>
              </a:rPr>
              <a:t>组合图尾段</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4.</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课堂练习</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5.</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总结</a:t>
            </a:r>
            <a:endParaRPr lang="zh-CN" altLang="en-US" u="sng" dirty="0">
              <a:solidFill>
                <a:schemeClr val="tx1"/>
              </a:solidFill>
              <a:latin typeface="+mn-ea"/>
              <a:cs typeface="宋体" pitchFamily="2" charset="-122"/>
            </a:endParaRPr>
          </a:p>
        </p:txBody>
      </p:sp>
      <p:sp>
        <p:nvSpPr>
          <p:cNvPr id="5" name="标题 1"/>
          <p:cNvSpPr>
            <a:spLocks noGrp="1"/>
          </p:cNvSpPr>
          <p:nvPr/>
        </p:nvSpPr>
        <p:spPr>
          <a:xfrm>
            <a:off x="507492" y="452819"/>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r>
              <a:rPr lang="en-US" altLang="zh-CN" sz="3600" dirty="0">
                <a:latin typeface="+mj-ea"/>
                <a:cs typeface="Times New Roman" panose="02020503050405090304" charset="0"/>
              </a:rPr>
              <a:t>LESSON 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40963" y="-31422"/>
            <a:ext cx="10515600" cy="1325563"/>
          </a:xfrm>
        </p:spPr>
        <p:txBody>
          <a:bodyPr/>
          <a:lstStyle/>
          <a:p>
            <a:r>
              <a:rPr lang="en-US" altLang="zh-CN" dirty="0">
                <a:latin typeface="微软雅黑" charset="0"/>
                <a:ea typeface="微软雅黑" charset="0"/>
                <a:cs typeface="微软雅黑" charset="0"/>
              </a:rPr>
              <a:t>Task1</a:t>
            </a:r>
            <a:r>
              <a:rPr lang="zh-CN" altLang="en-US" dirty="0">
                <a:latin typeface="微软雅黑" charset="0"/>
                <a:ea typeface="微软雅黑" charset="0"/>
                <a:cs typeface="微软雅黑" charset="0"/>
              </a:rPr>
              <a:t>小作文</a:t>
            </a:r>
          </a:p>
        </p:txBody>
      </p:sp>
      <p:sp>
        <p:nvSpPr>
          <p:cNvPr id="4" name="文本框 3"/>
          <p:cNvSpPr txBox="1"/>
          <p:nvPr/>
        </p:nvSpPr>
        <p:spPr>
          <a:xfrm>
            <a:off x="1339746" y="1429078"/>
            <a:ext cx="6100997" cy="523220"/>
          </a:xfrm>
          <a:prstGeom prst="rect">
            <a:avLst/>
          </a:prstGeom>
          <a:noFill/>
        </p:spPr>
        <p:txBody>
          <a:bodyPr wrap="square" rtlCol="0">
            <a:spAutoFit/>
          </a:bodyPr>
          <a:lstStyle/>
          <a:p>
            <a:pPr>
              <a:buClr>
                <a:srgbClr val="C00000"/>
              </a:buClr>
              <a:buFont typeface="微软雅黑" panose="020B0503020204020204" pitchFamily="34" charset="-122"/>
              <a:buChar char="￮"/>
            </a:pPr>
            <a:r>
              <a:rPr lang="en-US" altLang="zh-CN" sz="2800" b="1" dirty="0">
                <a:latin typeface="微软雅黑" charset="0"/>
                <a:ea typeface="微软雅黑" charset="0"/>
                <a:cs typeface="微软雅黑" charset="0"/>
              </a:rPr>
              <a:t>Task1</a:t>
            </a:r>
            <a:r>
              <a:rPr lang="zh-CN" altLang="en-US" sz="2800" b="1" dirty="0">
                <a:latin typeface="微软雅黑" charset="0"/>
                <a:ea typeface="微软雅黑" charset="0"/>
                <a:cs typeface="微软雅黑" charset="0"/>
              </a:rPr>
              <a:t>小作文评分标准</a:t>
            </a:r>
            <a:endParaRPr lang="en-US" altLang="zh-CN" sz="1200" b="1" dirty="0">
              <a:latin typeface="微软雅黑" charset="0"/>
              <a:ea typeface="微软雅黑" charset="0"/>
              <a:cs typeface="微软雅黑" charset="0"/>
            </a:endParaRPr>
          </a:p>
        </p:txBody>
      </p:sp>
      <p:sp>
        <p:nvSpPr>
          <p:cNvPr id="2" name="内容占位符 6"/>
          <p:cNvSpPr txBox="1"/>
          <p:nvPr/>
        </p:nvSpPr>
        <p:spPr>
          <a:xfrm>
            <a:off x="1088973" y="2087235"/>
            <a:ext cx="53340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ct val="100000"/>
              </a:lnSpc>
              <a:spcBef>
                <a:spcPts val="1800"/>
              </a:spcBef>
              <a:buClr>
                <a:srgbClr val="C00000"/>
              </a:buClr>
              <a:buFont typeface="微软雅黑" panose="020B0503020204020204" pitchFamily="34" charset="-122"/>
              <a:buChar char="▪"/>
            </a:pPr>
            <a:r>
              <a:rPr lang="en-US" altLang="zh-CN" sz="2800" dirty="0">
                <a:solidFill>
                  <a:srgbClr val="FF3F3F"/>
                </a:solidFill>
                <a:latin typeface="微软雅黑" charset="0"/>
                <a:ea typeface="微软雅黑" charset="0"/>
                <a:cs typeface="微软雅黑" charset="0"/>
              </a:rPr>
              <a:t>Task Achievement</a:t>
            </a:r>
          </a:p>
          <a:p>
            <a:pPr marL="457200" lvl="1" indent="0">
              <a:lnSpc>
                <a:spcPct val="110000"/>
              </a:lnSpc>
              <a:spcBef>
                <a:spcPts val="0"/>
              </a:spcBef>
              <a:buClr>
                <a:srgbClr val="C00000"/>
              </a:buClr>
              <a:buFont typeface="Arial" panose="020B0604020202090204" pitchFamily="34" charset="0"/>
              <a:buNone/>
            </a:pPr>
            <a:r>
              <a:rPr lang="en-US" altLang="zh-CN" sz="2600" dirty="0">
                <a:solidFill>
                  <a:srgbClr val="FF3F3F"/>
                </a:solidFill>
                <a:latin typeface="微软雅黑" charset="0"/>
                <a:ea typeface="微软雅黑" charset="0"/>
                <a:cs typeface="微软雅黑" charset="0"/>
              </a:rPr>
              <a:t>   </a:t>
            </a:r>
            <a:r>
              <a:rPr lang="zh-CN" altLang="en-US" sz="2600" dirty="0">
                <a:solidFill>
                  <a:srgbClr val="FF3F3F"/>
                </a:solidFill>
                <a:latin typeface="微软雅黑" charset="0"/>
                <a:ea typeface="微软雅黑" charset="0"/>
                <a:cs typeface="微软雅黑" charset="0"/>
              </a:rPr>
              <a:t>写作任务完成情况</a:t>
            </a:r>
            <a:endParaRPr lang="en-US" altLang="zh-CN" sz="2600" dirty="0">
              <a:solidFill>
                <a:srgbClr val="FF3F3F"/>
              </a:solidFill>
              <a:latin typeface="微软雅黑" charset="0"/>
              <a:ea typeface="微软雅黑" charset="0"/>
              <a:cs typeface="微软雅黑" charset="0"/>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微软雅黑" charset="0"/>
                <a:ea typeface="微软雅黑" charset="0"/>
                <a:cs typeface="微软雅黑" charset="0"/>
              </a:rPr>
              <a:t>Coherence &amp; Cohesion</a:t>
            </a:r>
          </a:p>
          <a:p>
            <a:pPr marL="457200" lvl="1" indent="0">
              <a:lnSpc>
                <a:spcPct val="110000"/>
              </a:lnSpc>
              <a:spcBef>
                <a:spcPts val="0"/>
              </a:spcBef>
              <a:buClr>
                <a:srgbClr val="C00000"/>
              </a:buClr>
              <a:buFont typeface="Arial" panose="020B0604020202090204" pitchFamily="34" charset="0"/>
              <a:buNone/>
            </a:pPr>
            <a:r>
              <a:rPr lang="zh-CN" altLang="en-US" sz="2600" dirty="0">
                <a:solidFill>
                  <a:schemeClr val="bg2"/>
                </a:solidFill>
                <a:latin typeface="微软雅黑" charset="0"/>
                <a:ea typeface="微软雅黑" charset="0"/>
                <a:cs typeface="微软雅黑" charset="0"/>
              </a:rPr>
              <a:t>   连贯与衔接</a:t>
            </a:r>
            <a:endParaRPr lang="en-US" altLang="zh-CN" sz="2600" dirty="0">
              <a:solidFill>
                <a:schemeClr val="bg2"/>
              </a:solidFill>
              <a:latin typeface="微软雅黑" charset="0"/>
              <a:ea typeface="微软雅黑" charset="0"/>
              <a:cs typeface="微软雅黑" charset="0"/>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微软雅黑" charset="0"/>
                <a:ea typeface="微软雅黑" charset="0"/>
                <a:cs typeface="微软雅黑" charset="0"/>
              </a:rPr>
              <a:t>Lexical Resource</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微软雅黑" charset="0"/>
                <a:ea typeface="微软雅黑" charset="0"/>
                <a:cs typeface="微软雅黑" charset="0"/>
              </a:rPr>
              <a:t>   </a:t>
            </a:r>
            <a:r>
              <a:rPr lang="zh-CN" altLang="en-US" sz="2600" dirty="0">
                <a:solidFill>
                  <a:schemeClr val="bg2"/>
                </a:solidFill>
                <a:latin typeface="微软雅黑" charset="0"/>
                <a:ea typeface="微软雅黑" charset="0"/>
                <a:cs typeface="微软雅黑" charset="0"/>
              </a:rPr>
              <a:t>词汇丰富程度</a:t>
            </a:r>
            <a:endParaRPr lang="en-US" altLang="zh-CN" sz="2600" dirty="0">
              <a:solidFill>
                <a:schemeClr val="bg2"/>
              </a:solidFill>
              <a:latin typeface="微软雅黑" charset="0"/>
              <a:ea typeface="微软雅黑" charset="0"/>
              <a:cs typeface="微软雅黑" charset="0"/>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微软雅黑" charset="0"/>
                <a:ea typeface="微软雅黑" charset="0"/>
                <a:cs typeface="微软雅黑" charset="0"/>
              </a:rPr>
              <a:t>Grammatical Range &amp; Accuracy</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微软雅黑" charset="0"/>
                <a:ea typeface="微软雅黑" charset="0"/>
                <a:cs typeface="微软雅黑" charset="0"/>
              </a:rPr>
              <a:t>   </a:t>
            </a:r>
            <a:r>
              <a:rPr lang="zh-CN" altLang="en-US" sz="2600" dirty="0">
                <a:solidFill>
                  <a:schemeClr val="bg2"/>
                </a:solidFill>
                <a:latin typeface="微软雅黑" charset="0"/>
                <a:ea typeface="微软雅黑" charset="0"/>
                <a:cs typeface="微软雅黑" charset="0"/>
              </a:rPr>
              <a:t>语法多样性及准确性</a:t>
            </a:r>
            <a:endParaRPr lang="en-US" altLang="zh-CN" sz="2600" dirty="0">
              <a:solidFill>
                <a:schemeClr val="bg2"/>
              </a:solidFill>
              <a:latin typeface="微软雅黑" charset="0"/>
              <a:ea typeface="微软雅黑" charset="0"/>
              <a:cs typeface="微软雅黑" charset="0"/>
            </a:endParaRPr>
          </a:p>
        </p:txBody>
      </p:sp>
      <p:sp>
        <p:nvSpPr>
          <p:cNvPr id="3" name="内容占位符 8"/>
          <p:cNvSpPr txBox="1"/>
          <p:nvPr/>
        </p:nvSpPr>
        <p:spPr>
          <a:xfrm>
            <a:off x="6491220" y="1641018"/>
            <a:ext cx="536412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Clr>
                <a:schemeClr val="bg1"/>
              </a:buClr>
              <a:buFont typeface="微软雅黑" panose="020B0503020204020204" pitchFamily="34" charset="-122"/>
              <a:buChar char="￮"/>
            </a:pPr>
            <a:r>
              <a:rPr lang="en-US" altLang="zh-CN" dirty="0">
                <a:latin typeface="微软雅黑" charset="0"/>
                <a:ea typeface="微软雅黑" charset="0"/>
                <a:cs typeface="微软雅黑" charset="0"/>
              </a:rPr>
              <a:t> (band 7)</a:t>
            </a:r>
          </a:p>
          <a:p>
            <a:pPr lvl="1">
              <a:lnSpc>
                <a:spcPct val="100000"/>
              </a:lnSpc>
              <a:spcBef>
                <a:spcPts val="1800"/>
              </a:spcBef>
              <a:buClr>
                <a:srgbClr val="C00000"/>
              </a:buClr>
              <a:buFont typeface="微软雅黑" panose="020B0503020204020204" pitchFamily="34" charset="-122"/>
              <a:buChar char="▪"/>
            </a:pPr>
            <a:r>
              <a:rPr lang="zh-CN" altLang="en-US" sz="2800" dirty="0">
                <a:latin typeface="微软雅黑" charset="0"/>
                <a:ea typeface="微软雅黑" charset="0"/>
                <a:cs typeface="微软雅黑" charset="0"/>
              </a:rPr>
              <a:t>写作内容</a:t>
            </a:r>
            <a:r>
              <a:rPr lang="zh-CN" altLang="en-US" sz="2800" dirty="0">
                <a:solidFill>
                  <a:srgbClr val="FF0000"/>
                </a:solidFill>
                <a:latin typeface="微软雅黑" charset="0"/>
                <a:ea typeface="微软雅黑" charset="0"/>
                <a:cs typeface="微软雅黑" charset="0"/>
              </a:rPr>
              <a:t>涵盖</a:t>
            </a:r>
            <a:r>
              <a:rPr lang="zh-CN" altLang="en-US" sz="2800" dirty="0">
                <a:latin typeface="微软雅黑" charset="0"/>
                <a:ea typeface="微软雅黑" charset="0"/>
                <a:cs typeface="微软雅黑" charset="0"/>
              </a:rPr>
              <a:t>写作任务的要求</a:t>
            </a:r>
            <a:r>
              <a:rPr lang="en-US" altLang="zh-CN" sz="2600" dirty="0">
                <a:latin typeface="微软雅黑" charset="0"/>
                <a:ea typeface="微软雅黑" charset="0"/>
                <a:cs typeface="微软雅黑" charset="0"/>
              </a:rPr>
              <a:t>   </a:t>
            </a:r>
          </a:p>
          <a:p>
            <a:pPr lvl="1">
              <a:lnSpc>
                <a:spcPct val="100000"/>
              </a:lnSpc>
              <a:spcBef>
                <a:spcPts val="1800"/>
              </a:spcBef>
              <a:buClr>
                <a:srgbClr val="C00000"/>
              </a:buClr>
              <a:buFont typeface="微软雅黑" panose="020B0503020204020204" pitchFamily="34" charset="-122"/>
              <a:buChar char="▪"/>
            </a:pPr>
            <a:r>
              <a:rPr lang="zh-CN" altLang="en-US" sz="2800" dirty="0">
                <a:latin typeface="微软雅黑" charset="0"/>
                <a:ea typeface="微软雅黑" charset="0"/>
                <a:cs typeface="微软雅黑" charset="0"/>
              </a:rPr>
              <a:t>清晰地呈现关于主要趋势、区别或不同阶段的</a:t>
            </a:r>
            <a:r>
              <a:rPr lang="zh-CN" altLang="en-US" sz="2800" dirty="0">
                <a:solidFill>
                  <a:srgbClr val="FF0000"/>
                </a:solidFill>
                <a:latin typeface="微软雅黑" charset="0"/>
                <a:ea typeface="微软雅黑" charset="0"/>
                <a:cs typeface="微软雅黑" charset="0"/>
              </a:rPr>
              <a:t>概述</a:t>
            </a:r>
            <a:endParaRPr lang="en-US" altLang="zh-CN" sz="2800" dirty="0">
              <a:solidFill>
                <a:srgbClr val="FF0000"/>
              </a:solidFill>
              <a:latin typeface="微软雅黑" charset="0"/>
              <a:ea typeface="微软雅黑" charset="0"/>
              <a:cs typeface="微软雅黑" charset="0"/>
            </a:endParaRPr>
          </a:p>
          <a:p>
            <a:pPr lvl="1">
              <a:lnSpc>
                <a:spcPct val="100000"/>
              </a:lnSpc>
              <a:spcBef>
                <a:spcPts val="1800"/>
              </a:spcBef>
              <a:buClr>
                <a:srgbClr val="C00000"/>
              </a:buClr>
              <a:buFont typeface="微软雅黑" panose="020B0503020204020204" pitchFamily="34" charset="-122"/>
              <a:buChar char="▪"/>
            </a:pPr>
            <a:r>
              <a:rPr lang="zh-CN" altLang="en-US" sz="2800" dirty="0">
                <a:latin typeface="微软雅黑" charset="0"/>
                <a:ea typeface="微软雅黑" charset="0"/>
                <a:cs typeface="微软雅黑" charset="0"/>
              </a:rPr>
              <a:t>能就主要内容</a:t>
            </a:r>
            <a:r>
              <a:rPr lang="en-US" altLang="zh-CN" sz="2800" dirty="0">
                <a:latin typeface="微软雅黑" charset="0"/>
                <a:ea typeface="微软雅黑" charset="0"/>
                <a:cs typeface="微软雅黑" charset="0"/>
              </a:rPr>
              <a:t>/</a:t>
            </a:r>
            <a:r>
              <a:rPr lang="zh-CN" altLang="en-US" sz="2800" dirty="0">
                <a:latin typeface="微软雅黑" charset="0"/>
                <a:ea typeface="微软雅黑" charset="0"/>
                <a:cs typeface="微软雅黑" charset="0"/>
              </a:rPr>
              <a:t>要点进行清晰的</a:t>
            </a:r>
            <a:r>
              <a:rPr lang="zh-CN" altLang="en-US" sz="2800" dirty="0">
                <a:solidFill>
                  <a:srgbClr val="FF0000"/>
                </a:solidFill>
                <a:latin typeface="微软雅黑" charset="0"/>
                <a:ea typeface="微软雅黑" charset="0"/>
                <a:cs typeface="微软雅黑" charset="0"/>
              </a:rPr>
              <a:t>呈现与强调</a:t>
            </a:r>
            <a:r>
              <a:rPr lang="zh-CN" altLang="en-US" sz="2800" dirty="0">
                <a:latin typeface="微软雅黑" charset="0"/>
                <a:ea typeface="微软雅黑" charset="0"/>
                <a:cs typeface="微软雅黑" charset="0"/>
              </a:rPr>
              <a:t>，但未能更为充分地展开</a:t>
            </a:r>
            <a:endParaRPr lang="en-US" altLang="zh-CN" sz="2800" dirty="0">
              <a:latin typeface="微软雅黑" charset="0"/>
              <a:ea typeface="微软雅黑" charset="0"/>
              <a:cs typeface="微软雅黑" charset="0"/>
            </a:endParaRPr>
          </a:p>
        </p:txBody>
      </p:sp>
      <p:sp>
        <p:nvSpPr>
          <p:cNvPr id="6" name="左大括号 5"/>
          <p:cNvSpPr/>
          <p:nvPr/>
        </p:nvSpPr>
        <p:spPr>
          <a:xfrm>
            <a:off x="6096000" y="2087235"/>
            <a:ext cx="537275" cy="3841755"/>
          </a:xfrm>
          <a:prstGeom prst="leftBrace">
            <a:avLst>
              <a:gd name="adj1" fmla="val 8333"/>
              <a:gd name="adj2" fmla="val 13289"/>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charset="0"/>
              <a:ea typeface="微软雅黑"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40963" y="-31422"/>
            <a:ext cx="10515600" cy="1325563"/>
          </a:xfrm>
        </p:spPr>
        <p:txBody>
          <a:bodyPr/>
          <a:lstStyle/>
          <a:p>
            <a:r>
              <a:rPr lang="en-US" altLang="zh-CN" dirty="0"/>
              <a:t>Task1</a:t>
            </a:r>
            <a:r>
              <a:rPr lang="zh-CN" altLang="en-US" dirty="0"/>
              <a:t>小作文</a:t>
            </a:r>
          </a:p>
        </p:txBody>
      </p:sp>
      <p:sp>
        <p:nvSpPr>
          <p:cNvPr id="4" name="文本框 3"/>
          <p:cNvSpPr txBox="1"/>
          <p:nvPr/>
        </p:nvSpPr>
        <p:spPr>
          <a:xfrm>
            <a:off x="1339746" y="1429078"/>
            <a:ext cx="6100997" cy="523220"/>
          </a:xfrm>
          <a:prstGeom prst="rect">
            <a:avLst/>
          </a:prstGeom>
          <a:noFill/>
        </p:spPr>
        <p:txBody>
          <a:bodyPr wrap="square" rtlCol="0">
            <a:spAutoFit/>
          </a:bodyPr>
          <a:lstStyle/>
          <a:p>
            <a:pPr>
              <a:buClr>
                <a:srgbClr val="C00000"/>
              </a:buClr>
              <a:buFont typeface="微软雅黑" panose="020B0503020204020204" pitchFamily="34" charset="-122"/>
              <a:buChar char="￮"/>
            </a:pPr>
            <a:r>
              <a:rPr lang="en-US" altLang="zh-CN" sz="2800" b="1" dirty="0">
                <a:latin typeface="微软雅黑 Light" panose="020B0502040204020203" pitchFamily="34" charset="-122"/>
                <a:ea typeface="微软雅黑 Light" panose="020B0502040204020203" pitchFamily="34" charset="-122"/>
              </a:rPr>
              <a:t>Task1</a:t>
            </a:r>
            <a:r>
              <a:rPr lang="zh-CN" altLang="en-US" sz="2800" b="1" dirty="0">
                <a:latin typeface="微软雅黑 Light" panose="020B0502040204020203" pitchFamily="34" charset="-122"/>
                <a:ea typeface="微软雅黑 Light" panose="020B0502040204020203" pitchFamily="34" charset="-122"/>
              </a:rPr>
              <a:t>小作文评分标准</a:t>
            </a:r>
            <a:endParaRPr lang="en-US" altLang="zh-CN" sz="1200" b="1" dirty="0">
              <a:latin typeface="微软雅黑 Light" panose="020B0502040204020203" pitchFamily="34" charset="-122"/>
              <a:ea typeface="微软雅黑 Light" panose="020B0502040204020203" pitchFamily="34" charset="-122"/>
            </a:endParaRPr>
          </a:p>
        </p:txBody>
      </p:sp>
      <p:sp>
        <p:nvSpPr>
          <p:cNvPr id="2" name="内容占位符 6"/>
          <p:cNvSpPr txBox="1"/>
          <p:nvPr/>
        </p:nvSpPr>
        <p:spPr>
          <a:xfrm>
            <a:off x="1088973" y="2087235"/>
            <a:ext cx="53340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Task Achievement</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写作任务完成情况</a:t>
            </a:r>
            <a:endParaRPr lang="en-US" altLang="zh-CN" sz="26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rgbClr val="FF3F3F"/>
                </a:solidFill>
                <a:latin typeface="Californian FB" panose="0207040306080B030204" pitchFamily="18" charset="0"/>
                <a:ea typeface="微软雅黑 Light" panose="020B0502040204020203" pitchFamily="34" charset="-122"/>
              </a:rPr>
              <a:t>Coherence &amp; Cohesion</a:t>
            </a:r>
          </a:p>
          <a:p>
            <a:pPr marL="457200" lvl="1" indent="0">
              <a:lnSpc>
                <a:spcPct val="110000"/>
              </a:lnSpc>
              <a:spcBef>
                <a:spcPts val="0"/>
              </a:spcBef>
              <a:buClr>
                <a:srgbClr val="C00000"/>
              </a:buClr>
              <a:buFont typeface="Arial" panose="020B0604020202090204" pitchFamily="34" charset="0"/>
              <a:buNone/>
            </a:pPr>
            <a:r>
              <a:rPr lang="zh-CN" altLang="en-US" sz="2800" dirty="0">
                <a:solidFill>
                  <a:srgbClr val="FF3F3F"/>
                </a:solidFill>
                <a:latin typeface="Californian FB" panose="0207040306080B030204" pitchFamily="18" charset="0"/>
                <a:ea typeface="微软雅黑 Light" panose="020B0502040204020203" pitchFamily="34" charset="-122"/>
              </a:rPr>
              <a:t>   连贯与衔接</a:t>
            </a:r>
            <a:endParaRPr lang="en-US" altLang="zh-CN" sz="2800" dirty="0">
              <a:solidFill>
                <a:srgbClr val="FF3F3F"/>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Lexical Resource</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词汇丰富程度</a:t>
            </a:r>
            <a:endParaRPr lang="en-US" altLang="zh-CN" sz="26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Grammatical Range &amp; Accuracy</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语法多样性及准确性</a:t>
            </a:r>
            <a:endParaRPr lang="en-US" altLang="zh-CN" sz="2600" dirty="0">
              <a:solidFill>
                <a:schemeClr val="bg2"/>
              </a:solidFill>
              <a:latin typeface="Californian FB" panose="0207040306080B030204" pitchFamily="18" charset="0"/>
              <a:ea typeface="微软雅黑 Light" panose="020B0502040204020203" pitchFamily="34" charset="-122"/>
            </a:endParaRPr>
          </a:p>
        </p:txBody>
      </p:sp>
      <p:sp>
        <p:nvSpPr>
          <p:cNvPr id="3" name="内容占位符 8"/>
          <p:cNvSpPr txBox="1"/>
          <p:nvPr/>
        </p:nvSpPr>
        <p:spPr>
          <a:xfrm>
            <a:off x="6827874" y="2506662"/>
            <a:ext cx="536412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Clr>
                <a:schemeClr val="bg1"/>
              </a:buClr>
              <a:buFont typeface="微软雅黑" panose="020B0503020204020204" pitchFamily="34" charset="-122"/>
              <a:buChar char="￮"/>
            </a:pPr>
            <a:r>
              <a:rPr lang="en-US" altLang="zh-CN" dirty="0">
                <a:latin typeface="Californian FB" panose="0207040306080B030204" pitchFamily="18" charset="0"/>
              </a:rPr>
              <a:t> </a:t>
            </a:r>
            <a:r>
              <a:rPr lang="en-US" altLang="zh-CN" dirty="0">
                <a:latin typeface="Californian FB" panose="0207040306080B030204" pitchFamily="18" charset="0"/>
                <a:ea typeface="微软雅黑 Light" panose="020B0502040204020203" pitchFamily="34" charset="-122"/>
              </a:rPr>
              <a:t>(band 7)</a:t>
            </a:r>
            <a:endParaRPr lang="en-US" altLang="zh-CN" dirty="0">
              <a:latin typeface="Californian FB" panose="0207040306080B030204" pitchFamily="18" charset="0"/>
            </a:endParaRPr>
          </a:p>
          <a:p>
            <a:pPr>
              <a:spcBef>
                <a:spcPts val="1800"/>
              </a:spcBef>
              <a:buClr>
                <a:srgbClr val="C00000"/>
              </a:buClr>
              <a:buFont typeface="微软雅黑" panose="020B0503020204020204" pitchFamily="34" charset="-122"/>
              <a:buChar char="▪"/>
            </a:pPr>
            <a:r>
              <a:rPr lang="zh-CN" altLang="en-US" sz="2600" dirty="0">
                <a:latin typeface="Californian FB" panose="0207040306080B030204" pitchFamily="18" charset="0"/>
                <a:ea typeface="微软雅黑 Light" panose="020B0502040204020203" pitchFamily="34" charset="-122"/>
              </a:rPr>
              <a:t>符合</a:t>
            </a:r>
            <a:r>
              <a:rPr lang="zh-CN" altLang="en-US" sz="2600" dirty="0">
                <a:solidFill>
                  <a:srgbClr val="FF0000"/>
                </a:solidFill>
                <a:latin typeface="Californian FB" panose="0207040306080B030204" pitchFamily="18" charset="0"/>
                <a:ea typeface="微软雅黑 Light" panose="020B0502040204020203" pitchFamily="34" charset="-122"/>
              </a:rPr>
              <a:t>逻辑</a:t>
            </a:r>
            <a:r>
              <a:rPr lang="zh-CN" altLang="en-US" sz="2600" dirty="0">
                <a:latin typeface="Californian FB" panose="0207040306080B030204" pitchFamily="18" charset="0"/>
                <a:ea typeface="微软雅黑 Light" panose="020B0502040204020203" pitchFamily="34" charset="-122"/>
              </a:rPr>
              <a:t>地组织信息及观点；</a:t>
            </a:r>
            <a:r>
              <a:rPr lang="zh-CN" altLang="en-US" sz="2600" dirty="0">
                <a:solidFill>
                  <a:srgbClr val="FF0000"/>
                </a:solidFill>
                <a:latin typeface="Californian FB" panose="0207040306080B030204" pitchFamily="18" charset="0"/>
                <a:ea typeface="微软雅黑 Light" panose="020B0502040204020203" pitchFamily="34" charset="-122"/>
              </a:rPr>
              <a:t>清晰</a:t>
            </a:r>
            <a:r>
              <a:rPr lang="zh-CN" altLang="en-US" sz="2600" dirty="0">
                <a:latin typeface="Californian FB" panose="0207040306080B030204" pitchFamily="18" charset="0"/>
                <a:ea typeface="微软雅黑 Light" panose="020B0502040204020203" pitchFamily="34" charset="-122"/>
              </a:rPr>
              <a:t>的行文推进贯穿全文</a:t>
            </a:r>
            <a:endParaRPr lang="en-US" altLang="zh-CN" sz="2600" dirty="0">
              <a:latin typeface="Californian FB" panose="0207040306080B030204" pitchFamily="18" charset="0"/>
              <a:ea typeface="微软雅黑 Light" panose="020B0502040204020203" pitchFamily="34" charset="-122"/>
            </a:endParaRPr>
          </a:p>
          <a:p>
            <a:pPr>
              <a:spcBef>
                <a:spcPts val="1800"/>
              </a:spcBef>
              <a:buClr>
                <a:srgbClr val="C00000"/>
              </a:buClr>
              <a:buFont typeface="微软雅黑" panose="020B0503020204020204" pitchFamily="34" charset="-122"/>
              <a:buChar char="▪"/>
            </a:pPr>
            <a:r>
              <a:rPr lang="zh-CN" altLang="en-US" sz="2600" dirty="0">
                <a:latin typeface="Californian FB" panose="0207040306080B030204" pitchFamily="18" charset="0"/>
                <a:ea typeface="微软雅黑 Light" panose="020B0502040204020203" pitchFamily="34" charset="-122"/>
              </a:rPr>
              <a:t>恰当地使用一系列</a:t>
            </a:r>
            <a:r>
              <a:rPr lang="zh-CN" altLang="en-US" sz="2600" dirty="0">
                <a:solidFill>
                  <a:srgbClr val="FF0000"/>
                </a:solidFill>
                <a:latin typeface="Californian FB" panose="0207040306080B030204" pitchFamily="18" charset="0"/>
                <a:ea typeface="微软雅黑 Light" panose="020B0502040204020203" pitchFamily="34" charset="-122"/>
              </a:rPr>
              <a:t>衔接手段</a:t>
            </a:r>
            <a:r>
              <a:rPr lang="zh-CN" altLang="en-US" sz="2600" dirty="0">
                <a:latin typeface="Californian FB" panose="0207040306080B030204" pitchFamily="18" charset="0"/>
                <a:ea typeface="微软雅黑 Light" panose="020B0502040204020203" pitchFamily="34" charset="-122"/>
              </a:rPr>
              <a:t>，尽管有时使用不足或过多</a:t>
            </a:r>
            <a:endParaRPr lang="en-US" altLang="zh-CN" sz="2600" dirty="0">
              <a:latin typeface="Californian FB" panose="0207040306080B030204" pitchFamily="18" charset="0"/>
              <a:ea typeface="微软雅黑 Light" panose="020B0502040204020203" pitchFamily="34" charset="-122"/>
            </a:endParaRPr>
          </a:p>
        </p:txBody>
      </p:sp>
      <p:sp>
        <p:nvSpPr>
          <p:cNvPr id="6" name="左大括号 5"/>
          <p:cNvSpPr/>
          <p:nvPr/>
        </p:nvSpPr>
        <p:spPr>
          <a:xfrm>
            <a:off x="6096000" y="2087235"/>
            <a:ext cx="537275" cy="3841755"/>
          </a:xfrm>
          <a:prstGeom prst="leftBrace">
            <a:avLst>
              <a:gd name="adj1" fmla="val 8333"/>
              <a:gd name="adj2" fmla="val 37494"/>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40963" y="-31422"/>
            <a:ext cx="10515600" cy="1325563"/>
          </a:xfrm>
        </p:spPr>
        <p:txBody>
          <a:bodyPr/>
          <a:lstStyle/>
          <a:p>
            <a:r>
              <a:rPr lang="en-US" altLang="zh-CN" dirty="0"/>
              <a:t>Task1</a:t>
            </a:r>
            <a:r>
              <a:rPr lang="zh-CN" altLang="en-US" dirty="0"/>
              <a:t>小作文</a:t>
            </a:r>
          </a:p>
        </p:txBody>
      </p:sp>
      <p:sp>
        <p:nvSpPr>
          <p:cNvPr id="4" name="文本框 3"/>
          <p:cNvSpPr txBox="1"/>
          <p:nvPr/>
        </p:nvSpPr>
        <p:spPr>
          <a:xfrm>
            <a:off x="1339746" y="1429078"/>
            <a:ext cx="6100997" cy="523220"/>
          </a:xfrm>
          <a:prstGeom prst="rect">
            <a:avLst/>
          </a:prstGeom>
          <a:noFill/>
        </p:spPr>
        <p:txBody>
          <a:bodyPr wrap="square" rtlCol="0">
            <a:spAutoFit/>
          </a:bodyPr>
          <a:lstStyle/>
          <a:p>
            <a:pPr>
              <a:buClr>
                <a:srgbClr val="C00000"/>
              </a:buClr>
              <a:buFont typeface="微软雅黑" panose="020B0503020204020204" pitchFamily="34" charset="-122"/>
              <a:buChar char="￮"/>
            </a:pPr>
            <a:r>
              <a:rPr lang="en-US" altLang="zh-CN" sz="2800" b="1" dirty="0">
                <a:latin typeface="微软雅黑 Light" panose="020B0502040204020203" pitchFamily="34" charset="-122"/>
                <a:ea typeface="微软雅黑 Light" panose="020B0502040204020203" pitchFamily="34" charset="-122"/>
              </a:rPr>
              <a:t>Task1</a:t>
            </a:r>
            <a:r>
              <a:rPr lang="zh-CN" altLang="en-US" sz="2800" b="1" dirty="0">
                <a:latin typeface="微软雅黑 Light" panose="020B0502040204020203" pitchFamily="34" charset="-122"/>
                <a:ea typeface="微软雅黑 Light" panose="020B0502040204020203" pitchFamily="34" charset="-122"/>
              </a:rPr>
              <a:t>小作文评分标准</a:t>
            </a:r>
            <a:endParaRPr lang="en-US" altLang="zh-CN" sz="1200" b="1" dirty="0">
              <a:latin typeface="微软雅黑 Light" panose="020B0502040204020203" pitchFamily="34" charset="-122"/>
              <a:ea typeface="微软雅黑 Light" panose="020B0502040204020203" pitchFamily="34" charset="-122"/>
            </a:endParaRPr>
          </a:p>
        </p:txBody>
      </p:sp>
      <p:sp>
        <p:nvSpPr>
          <p:cNvPr id="2" name="内容占位符 6"/>
          <p:cNvSpPr txBox="1"/>
          <p:nvPr/>
        </p:nvSpPr>
        <p:spPr>
          <a:xfrm>
            <a:off x="1088973" y="2087235"/>
            <a:ext cx="53340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Task Achievement</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写作任务完成情况</a:t>
            </a:r>
            <a:endParaRPr lang="en-US" altLang="zh-CN" sz="26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Coherence &amp; Cohesion</a:t>
            </a:r>
          </a:p>
          <a:p>
            <a:pPr marL="457200" lvl="1" indent="0">
              <a:lnSpc>
                <a:spcPct val="110000"/>
              </a:lnSpc>
              <a:spcBef>
                <a:spcPts val="0"/>
              </a:spcBef>
              <a:buClr>
                <a:srgbClr val="C00000"/>
              </a:buClr>
              <a:buFont typeface="Arial" panose="020B0604020202090204" pitchFamily="34" charset="0"/>
              <a:buNone/>
            </a:pPr>
            <a:r>
              <a:rPr lang="zh-CN" altLang="en-US" sz="2800" dirty="0">
                <a:solidFill>
                  <a:schemeClr val="bg2"/>
                </a:solidFill>
                <a:latin typeface="Californian FB" panose="0207040306080B030204" pitchFamily="18" charset="0"/>
                <a:ea typeface="微软雅黑 Light" panose="020B0502040204020203" pitchFamily="34" charset="-122"/>
              </a:rPr>
              <a:t>   连贯与衔接</a:t>
            </a:r>
            <a:endParaRPr lang="en-US" altLang="zh-CN" sz="28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rgbClr val="FF0000"/>
                </a:solidFill>
                <a:latin typeface="Californian FB" panose="0207040306080B030204" pitchFamily="18" charset="0"/>
                <a:ea typeface="微软雅黑 Light" panose="020B0502040204020203" pitchFamily="34" charset="-122"/>
              </a:rPr>
              <a:t>Lexical Resource</a:t>
            </a:r>
          </a:p>
          <a:p>
            <a:pPr marL="457200" lvl="1" indent="0">
              <a:lnSpc>
                <a:spcPct val="110000"/>
              </a:lnSpc>
              <a:spcBef>
                <a:spcPts val="0"/>
              </a:spcBef>
              <a:buClr>
                <a:srgbClr val="C00000"/>
              </a:buClr>
              <a:buFont typeface="Arial" panose="020B0604020202090204" pitchFamily="34" charset="0"/>
              <a:buNone/>
            </a:pPr>
            <a:r>
              <a:rPr lang="en-US" altLang="zh-CN" sz="2600" dirty="0">
                <a:solidFill>
                  <a:srgbClr val="FF0000"/>
                </a:solidFill>
                <a:latin typeface="Californian FB" panose="0207040306080B030204" pitchFamily="18" charset="0"/>
                <a:ea typeface="微软雅黑 Light" panose="020B0502040204020203" pitchFamily="34" charset="-122"/>
              </a:rPr>
              <a:t>   </a:t>
            </a:r>
            <a:r>
              <a:rPr lang="zh-CN" altLang="en-US" sz="2600" dirty="0">
                <a:solidFill>
                  <a:srgbClr val="FF0000"/>
                </a:solidFill>
                <a:latin typeface="Californian FB" panose="0207040306080B030204" pitchFamily="18" charset="0"/>
                <a:ea typeface="微软雅黑 Light" panose="020B0502040204020203" pitchFamily="34" charset="-122"/>
              </a:rPr>
              <a:t>词汇丰富程度</a:t>
            </a:r>
            <a:endParaRPr lang="en-US" altLang="zh-CN" sz="2600" dirty="0">
              <a:solidFill>
                <a:srgbClr val="FF0000"/>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Grammatical Range &amp; Accuracy</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语法多样性及准确性</a:t>
            </a:r>
            <a:endParaRPr lang="en-US" altLang="zh-CN" sz="2600" dirty="0">
              <a:solidFill>
                <a:schemeClr val="bg2"/>
              </a:solidFill>
              <a:latin typeface="Californian FB" panose="0207040306080B030204" pitchFamily="18" charset="0"/>
              <a:ea typeface="微软雅黑 Light" panose="020B0502040204020203" pitchFamily="34" charset="-122"/>
            </a:endParaRPr>
          </a:p>
        </p:txBody>
      </p:sp>
      <p:sp>
        <p:nvSpPr>
          <p:cNvPr id="3" name="内容占位符 8"/>
          <p:cNvSpPr txBox="1"/>
          <p:nvPr/>
        </p:nvSpPr>
        <p:spPr>
          <a:xfrm>
            <a:off x="6633275" y="2424134"/>
            <a:ext cx="536412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Clr>
                <a:schemeClr val="bg1"/>
              </a:buClr>
              <a:buFont typeface="微软雅黑" panose="020B0503020204020204" pitchFamily="34" charset="-122"/>
              <a:buChar char="￮"/>
            </a:pPr>
            <a:r>
              <a:rPr lang="en-US" altLang="zh-CN" dirty="0">
                <a:latin typeface="Californian FB" panose="0207040306080B030204" pitchFamily="18" charset="0"/>
              </a:rPr>
              <a:t> </a:t>
            </a:r>
            <a:r>
              <a:rPr lang="en-US" altLang="zh-CN" dirty="0">
                <a:latin typeface="Californian FB" panose="0207040306080B030204" pitchFamily="18" charset="0"/>
                <a:ea typeface="微软雅黑 Light" panose="020B0502040204020203" pitchFamily="34" charset="-122"/>
              </a:rPr>
              <a:t>(band 7)</a:t>
            </a:r>
            <a:endParaRPr lang="en-US" altLang="zh-CN" dirty="0">
              <a:latin typeface="Californian FB" panose="0207040306080B030204" pitchFamily="18" charset="0"/>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使用</a:t>
            </a:r>
            <a:r>
              <a:rPr lang="zh-CN" altLang="en-US" sz="2400" dirty="0">
                <a:solidFill>
                  <a:srgbClr val="FF0000"/>
                </a:solidFill>
                <a:latin typeface="Californian FB" panose="0207040306080B030204" pitchFamily="18" charset="0"/>
                <a:ea typeface="微软雅黑 Light" panose="020B0502040204020203" pitchFamily="34" charset="-122"/>
              </a:rPr>
              <a:t>足够的</a:t>
            </a:r>
            <a:r>
              <a:rPr lang="zh-CN" altLang="en-US" sz="2400" dirty="0">
                <a:latin typeface="Californian FB" panose="0207040306080B030204" pitchFamily="18" charset="0"/>
                <a:ea typeface="微软雅黑 Light" panose="020B0502040204020203" pitchFamily="34" charset="-122"/>
              </a:rPr>
              <a:t>词汇，体现一定</a:t>
            </a:r>
            <a:r>
              <a:rPr lang="zh-CN" altLang="en-US" sz="2400" dirty="0">
                <a:solidFill>
                  <a:srgbClr val="FF0000"/>
                </a:solidFill>
                <a:latin typeface="Californian FB" panose="0207040306080B030204" pitchFamily="18" charset="0"/>
                <a:ea typeface="微软雅黑 Light" panose="020B0502040204020203" pitchFamily="34" charset="-122"/>
              </a:rPr>
              <a:t>灵活性及准确性</a:t>
            </a:r>
            <a:endParaRPr lang="en-US" altLang="zh-CN" sz="2400" dirty="0">
              <a:solidFill>
                <a:srgbClr val="FF0000"/>
              </a:solidFill>
              <a:latin typeface="Californian FB" panose="0207040306080B030204" pitchFamily="18" charset="0"/>
              <a:ea typeface="微软雅黑 Light" panose="020B0502040204020203" pitchFamily="34" charset="-122"/>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使用</a:t>
            </a:r>
            <a:r>
              <a:rPr lang="zh-CN" altLang="en-US" sz="2400" dirty="0">
                <a:solidFill>
                  <a:srgbClr val="FF0000"/>
                </a:solidFill>
                <a:latin typeface="Californian FB" panose="0207040306080B030204" pitchFamily="18" charset="0"/>
                <a:ea typeface="微软雅黑 Light" panose="020B0502040204020203" pitchFamily="34" charset="-122"/>
              </a:rPr>
              <a:t>不常见</a:t>
            </a:r>
            <a:r>
              <a:rPr lang="zh-CN" altLang="en-US" sz="2400" dirty="0">
                <a:latin typeface="Californian FB" panose="0207040306080B030204" pitchFamily="18" charset="0"/>
                <a:ea typeface="微软雅黑 Light" panose="020B0502040204020203" pitchFamily="34" charset="-122"/>
              </a:rPr>
              <a:t>词汇，对语体及搭配有一定认识</a:t>
            </a:r>
            <a:endParaRPr lang="en-US" altLang="zh-CN" sz="2400" dirty="0">
              <a:latin typeface="Californian FB" panose="0207040306080B030204" pitchFamily="18" charset="0"/>
              <a:ea typeface="微软雅黑 Light" panose="020B0502040204020203" pitchFamily="34" charset="-122"/>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在选择用词、拼写及</a:t>
            </a:r>
            <a:r>
              <a:rPr lang="en-US" altLang="zh-CN" sz="2400" dirty="0">
                <a:latin typeface="Californian FB" panose="0207040306080B030204" pitchFamily="18" charset="0"/>
                <a:ea typeface="微软雅黑 Light" panose="020B0502040204020203" pitchFamily="34" charset="-122"/>
              </a:rPr>
              <a:t>/</a:t>
            </a:r>
            <a:r>
              <a:rPr lang="zh-CN" altLang="en-US" sz="2400" dirty="0">
                <a:latin typeface="Californian FB" panose="0207040306080B030204" pitchFamily="18" charset="0"/>
                <a:ea typeface="微软雅黑 Light" panose="020B0502040204020203" pitchFamily="34" charset="-122"/>
              </a:rPr>
              <a:t>或构词方面可能偶尔出现错误</a:t>
            </a:r>
            <a:endParaRPr lang="en-US" altLang="zh-CN" sz="2400" dirty="0">
              <a:latin typeface="Californian FB" panose="0207040306080B030204" pitchFamily="18" charset="0"/>
              <a:ea typeface="微软雅黑 Light" panose="020B0502040204020203" pitchFamily="34" charset="-122"/>
            </a:endParaRPr>
          </a:p>
        </p:txBody>
      </p:sp>
      <p:sp>
        <p:nvSpPr>
          <p:cNvPr id="6" name="左大括号 5"/>
          <p:cNvSpPr/>
          <p:nvPr/>
        </p:nvSpPr>
        <p:spPr>
          <a:xfrm>
            <a:off x="6096000" y="2424134"/>
            <a:ext cx="537275" cy="3504856"/>
          </a:xfrm>
          <a:prstGeom prst="leftBrace">
            <a:avLst>
              <a:gd name="adj1" fmla="val 8333"/>
              <a:gd name="adj2" fmla="val 6533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40963" y="-31422"/>
            <a:ext cx="10515600" cy="1325563"/>
          </a:xfrm>
        </p:spPr>
        <p:txBody>
          <a:bodyPr/>
          <a:lstStyle/>
          <a:p>
            <a:r>
              <a:rPr lang="en-US" altLang="zh-CN" dirty="0"/>
              <a:t>Task1</a:t>
            </a:r>
            <a:r>
              <a:rPr lang="zh-CN" altLang="en-US" dirty="0"/>
              <a:t>小作文</a:t>
            </a:r>
          </a:p>
        </p:txBody>
      </p:sp>
      <p:sp>
        <p:nvSpPr>
          <p:cNvPr id="4" name="文本框 3"/>
          <p:cNvSpPr txBox="1"/>
          <p:nvPr/>
        </p:nvSpPr>
        <p:spPr>
          <a:xfrm>
            <a:off x="1339746" y="1429078"/>
            <a:ext cx="6100997" cy="523220"/>
          </a:xfrm>
          <a:prstGeom prst="rect">
            <a:avLst/>
          </a:prstGeom>
          <a:noFill/>
        </p:spPr>
        <p:txBody>
          <a:bodyPr wrap="square" rtlCol="0">
            <a:spAutoFit/>
          </a:bodyPr>
          <a:lstStyle/>
          <a:p>
            <a:pPr>
              <a:buClr>
                <a:srgbClr val="C00000"/>
              </a:buClr>
              <a:buFont typeface="微软雅黑" panose="020B0503020204020204" pitchFamily="34" charset="-122"/>
              <a:buChar char="￮"/>
            </a:pPr>
            <a:r>
              <a:rPr lang="en-US" altLang="zh-CN" sz="2800" b="1" dirty="0">
                <a:latin typeface="微软雅黑 Light" panose="020B0502040204020203" pitchFamily="34" charset="-122"/>
                <a:ea typeface="微软雅黑 Light" panose="020B0502040204020203" pitchFamily="34" charset="-122"/>
              </a:rPr>
              <a:t>Task1</a:t>
            </a:r>
            <a:r>
              <a:rPr lang="zh-CN" altLang="en-US" sz="2800" b="1" dirty="0">
                <a:latin typeface="微软雅黑 Light" panose="020B0502040204020203" pitchFamily="34" charset="-122"/>
                <a:ea typeface="微软雅黑 Light" panose="020B0502040204020203" pitchFamily="34" charset="-122"/>
              </a:rPr>
              <a:t>小作文评分标准</a:t>
            </a:r>
            <a:endParaRPr lang="en-US" altLang="zh-CN" sz="1200" b="1" dirty="0">
              <a:latin typeface="微软雅黑 Light" panose="020B0502040204020203" pitchFamily="34" charset="-122"/>
              <a:ea typeface="微软雅黑 Light" panose="020B0502040204020203" pitchFamily="34" charset="-122"/>
            </a:endParaRPr>
          </a:p>
        </p:txBody>
      </p:sp>
      <p:sp>
        <p:nvSpPr>
          <p:cNvPr id="2" name="内容占位符 6"/>
          <p:cNvSpPr txBox="1"/>
          <p:nvPr/>
        </p:nvSpPr>
        <p:spPr>
          <a:xfrm>
            <a:off x="1088973" y="2087235"/>
            <a:ext cx="53340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Task Achievement</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写作任务完成情况</a:t>
            </a:r>
            <a:endParaRPr lang="en-US" altLang="zh-CN" sz="26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Coherence &amp; Cohesion</a:t>
            </a:r>
          </a:p>
          <a:p>
            <a:pPr marL="457200" lvl="1" indent="0">
              <a:lnSpc>
                <a:spcPct val="110000"/>
              </a:lnSpc>
              <a:spcBef>
                <a:spcPts val="0"/>
              </a:spcBef>
              <a:buClr>
                <a:srgbClr val="C00000"/>
              </a:buClr>
              <a:buFont typeface="Arial" panose="020B0604020202090204" pitchFamily="34" charset="0"/>
              <a:buNone/>
            </a:pPr>
            <a:r>
              <a:rPr lang="zh-CN" altLang="en-US" sz="2800" dirty="0">
                <a:solidFill>
                  <a:schemeClr val="bg2"/>
                </a:solidFill>
                <a:latin typeface="Californian FB" panose="0207040306080B030204" pitchFamily="18" charset="0"/>
                <a:ea typeface="微软雅黑 Light" panose="020B0502040204020203" pitchFamily="34" charset="-122"/>
              </a:rPr>
              <a:t>   连贯与衔接</a:t>
            </a:r>
            <a:endParaRPr lang="en-US" altLang="zh-CN" sz="28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chemeClr val="bg2"/>
                </a:solidFill>
                <a:latin typeface="Californian FB" panose="0207040306080B030204" pitchFamily="18" charset="0"/>
                <a:ea typeface="微软雅黑 Light" panose="020B0502040204020203" pitchFamily="34" charset="-122"/>
              </a:rPr>
              <a:t>Lexical Resource</a:t>
            </a:r>
          </a:p>
          <a:p>
            <a:pPr marL="457200" lvl="1" indent="0">
              <a:lnSpc>
                <a:spcPct val="110000"/>
              </a:lnSpc>
              <a:spcBef>
                <a:spcPts val="0"/>
              </a:spcBef>
              <a:buClr>
                <a:srgbClr val="C00000"/>
              </a:buClr>
              <a:buFont typeface="Arial" panose="020B0604020202090204" pitchFamily="34" charset="0"/>
              <a:buNone/>
            </a:pPr>
            <a:r>
              <a:rPr lang="en-US" altLang="zh-CN" sz="2600" dirty="0">
                <a:solidFill>
                  <a:schemeClr val="bg2"/>
                </a:solidFill>
                <a:latin typeface="Californian FB" panose="0207040306080B030204" pitchFamily="18" charset="0"/>
                <a:ea typeface="微软雅黑 Light" panose="020B0502040204020203" pitchFamily="34" charset="-122"/>
              </a:rPr>
              <a:t>   </a:t>
            </a:r>
            <a:r>
              <a:rPr lang="zh-CN" altLang="en-US" sz="2600" dirty="0">
                <a:solidFill>
                  <a:schemeClr val="bg2"/>
                </a:solidFill>
                <a:latin typeface="Californian FB" panose="0207040306080B030204" pitchFamily="18" charset="0"/>
                <a:ea typeface="微软雅黑 Light" panose="020B0502040204020203" pitchFamily="34" charset="-122"/>
              </a:rPr>
              <a:t>词汇丰富程度</a:t>
            </a:r>
            <a:endParaRPr lang="en-US" altLang="zh-CN" sz="2600" dirty="0">
              <a:solidFill>
                <a:schemeClr val="bg2"/>
              </a:solidFill>
              <a:latin typeface="Californian FB" panose="0207040306080B030204" pitchFamily="18" charset="0"/>
              <a:ea typeface="微软雅黑 Light" panose="020B0502040204020203" pitchFamily="34" charset="-122"/>
            </a:endParaRPr>
          </a:p>
          <a:p>
            <a:pPr lvl="1">
              <a:lnSpc>
                <a:spcPct val="100000"/>
              </a:lnSpc>
              <a:spcBef>
                <a:spcPts val="1800"/>
              </a:spcBef>
              <a:buClr>
                <a:srgbClr val="C00000"/>
              </a:buClr>
              <a:buFont typeface="微软雅黑" panose="020B0503020204020204" pitchFamily="34" charset="-122"/>
              <a:buChar char="▪"/>
            </a:pPr>
            <a:r>
              <a:rPr lang="en-US" altLang="zh-CN" sz="2800" dirty="0">
                <a:solidFill>
                  <a:srgbClr val="FF0000"/>
                </a:solidFill>
                <a:latin typeface="Californian FB" panose="0207040306080B030204" pitchFamily="18" charset="0"/>
                <a:ea typeface="微软雅黑 Light" panose="020B0502040204020203" pitchFamily="34" charset="-122"/>
              </a:rPr>
              <a:t>Grammatical Range &amp; Accuracy</a:t>
            </a:r>
          </a:p>
          <a:p>
            <a:pPr marL="457200" lvl="1" indent="0">
              <a:lnSpc>
                <a:spcPct val="110000"/>
              </a:lnSpc>
              <a:spcBef>
                <a:spcPts val="0"/>
              </a:spcBef>
              <a:buClr>
                <a:srgbClr val="C00000"/>
              </a:buClr>
              <a:buFont typeface="Arial" panose="020B0604020202090204" pitchFamily="34" charset="0"/>
              <a:buNone/>
            </a:pPr>
            <a:r>
              <a:rPr lang="en-US" altLang="zh-CN" sz="2600" dirty="0">
                <a:solidFill>
                  <a:srgbClr val="FF0000"/>
                </a:solidFill>
                <a:latin typeface="Californian FB" panose="0207040306080B030204" pitchFamily="18" charset="0"/>
                <a:ea typeface="微软雅黑 Light" panose="020B0502040204020203" pitchFamily="34" charset="-122"/>
              </a:rPr>
              <a:t>   </a:t>
            </a:r>
            <a:r>
              <a:rPr lang="zh-CN" altLang="en-US" sz="2600" dirty="0">
                <a:solidFill>
                  <a:srgbClr val="FF0000"/>
                </a:solidFill>
                <a:latin typeface="Californian FB" panose="0207040306080B030204" pitchFamily="18" charset="0"/>
                <a:ea typeface="微软雅黑 Light" panose="020B0502040204020203" pitchFamily="34" charset="-122"/>
              </a:rPr>
              <a:t>语法多样性及准确性</a:t>
            </a:r>
            <a:endParaRPr lang="en-US" altLang="zh-CN" sz="2600" dirty="0">
              <a:solidFill>
                <a:srgbClr val="FF0000"/>
              </a:solidFill>
              <a:latin typeface="Californian FB" panose="0207040306080B030204" pitchFamily="18" charset="0"/>
              <a:ea typeface="微软雅黑 Light" panose="020B0502040204020203" pitchFamily="34" charset="-122"/>
            </a:endParaRPr>
          </a:p>
        </p:txBody>
      </p:sp>
      <p:sp>
        <p:nvSpPr>
          <p:cNvPr id="3" name="内容占位符 8"/>
          <p:cNvSpPr txBox="1"/>
          <p:nvPr/>
        </p:nvSpPr>
        <p:spPr>
          <a:xfrm>
            <a:off x="6633275" y="2367177"/>
            <a:ext cx="536412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Clr>
                <a:schemeClr val="bg1"/>
              </a:buClr>
              <a:buFont typeface="微软雅黑" panose="020B0503020204020204" pitchFamily="34" charset="-122"/>
              <a:buChar char="￮"/>
            </a:pPr>
            <a:r>
              <a:rPr lang="en-US" altLang="zh-CN" dirty="0">
                <a:latin typeface="Californian FB" panose="0207040306080B030204" pitchFamily="18" charset="0"/>
              </a:rPr>
              <a:t> </a:t>
            </a:r>
            <a:r>
              <a:rPr lang="en-US" altLang="zh-CN" dirty="0">
                <a:latin typeface="Californian FB" panose="0207040306080B030204" pitchFamily="18" charset="0"/>
                <a:ea typeface="微软雅黑 Light" panose="020B0502040204020203" pitchFamily="34" charset="-122"/>
              </a:rPr>
              <a:t>(band 7)</a:t>
            </a:r>
            <a:endParaRPr lang="en-US" altLang="zh-CN" dirty="0">
              <a:latin typeface="Californian FB" panose="0207040306080B030204" pitchFamily="18" charset="0"/>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运用各种</a:t>
            </a:r>
            <a:r>
              <a:rPr lang="zh-CN" altLang="en-US" sz="2400" dirty="0">
                <a:solidFill>
                  <a:srgbClr val="FF0000"/>
                </a:solidFill>
                <a:latin typeface="Californian FB" panose="0207040306080B030204" pitchFamily="18" charset="0"/>
                <a:ea typeface="微软雅黑 Light" panose="020B0502040204020203" pitchFamily="34" charset="-122"/>
              </a:rPr>
              <a:t>复杂的语法结构</a:t>
            </a:r>
            <a:endParaRPr lang="en-US" altLang="zh-CN" sz="2400" dirty="0">
              <a:solidFill>
                <a:srgbClr val="FF0000"/>
              </a:solidFill>
              <a:latin typeface="Californian FB" panose="0207040306080B030204" pitchFamily="18" charset="0"/>
              <a:ea typeface="微软雅黑 Light" panose="020B0502040204020203" pitchFamily="34" charset="-122"/>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多数句子</a:t>
            </a:r>
            <a:r>
              <a:rPr lang="zh-CN" altLang="en-US" sz="2400" dirty="0">
                <a:solidFill>
                  <a:srgbClr val="FF0000"/>
                </a:solidFill>
                <a:latin typeface="Californian FB" panose="0207040306080B030204" pitchFamily="18" charset="0"/>
                <a:ea typeface="微软雅黑 Light" panose="020B0502040204020203" pitchFamily="34" charset="-122"/>
              </a:rPr>
              <a:t>准确无误</a:t>
            </a:r>
            <a:endParaRPr lang="en-US" altLang="zh-CN" sz="2400" dirty="0">
              <a:solidFill>
                <a:srgbClr val="FF0000"/>
              </a:solidFill>
              <a:latin typeface="Californian FB" panose="0207040306080B030204" pitchFamily="18" charset="0"/>
              <a:ea typeface="微软雅黑 Light" panose="020B0502040204020203" pitchFamily="34" charset="-122"/>
            </a:endParaRPr>
          </a:p>
          <a:p>
            <a:pPr>
              <a:lnSpc>
                <a:spcPct val="100000"/>
              </a:lnSpc>
              <a:spcBef>
                <a:spcPts val="1800"/>
              </a:spcBef>
              <a:buClr>
                <a:srgbClr val="C00000"/>
              </a:buClr>
              <a:buFont typeface="微软雅黑" panose="020B0503020204020204" pitchFamily="34" charset="-122"/>
              <a:buChar char="▪"/>
            </a:pPr>
            <a:r>
              <a:rPr lang="zh-CN" altLang="en-US" sz="2400" dirty="0">
                <a:latin typeface="Californian FB" panose="0207040306080B030204" pitchFamily="18" charset="0"/>
                <a:ea typeface="微软雅黑 Light" panose="020B0502040204020203" pitchFamily="34" charset="-122"/>
              </a:rPr>
              <a:t>对</a:t>
            </a:r>
            <a:r>
              <a:rPr lang="zh-CN" altLang="en-US" sz="2400" dirty="0">
                <a:solidFill>
                  <a:srgbClr val="FF0000"/>
                </a:solidFill>
                <a:latin typeface="Californian FB" panose="0207040306080B030204" pitchFamily="18" charset="0"/>
                <a:ea typeface="微软雅黑 Light" panose="020B0502040204020203" pitchFamily="34" charset="-122"/>
              </a:rPr>
              <a:t>语法及标点符号</a:t>
            </a:r>
            <a:r>
              <a:rPr lang="zh-CN" altLang="en-US" sz="2400" dirty="0">
                <a:latin typeface="Californian FB" panose="0207040306080B030204" pitchFamily="18" charset="0"/>
                <a:ea typeface="微软雅黑 Light" panose="020B0502040204020203" pitchFamily="34" charset="-122"/>
              </a:rPr>
              <a:t>掌握较好，但有时出现少许错误</a:t>
            </a:r>
            <a:endParaRPr lang="en-US" altLang="zh-CN" sz="2400" dirty="0">
              <a:latin typeface="Californian FB" panose="0207040306080B030204" pitchFamily="18" charset="0"/>
              <a:ea typeface="微软雅黑 Light" panose="020B0502040204020203" pitchFamily="34" charset="-122"/>
            </a:endParaRPr>
          </a:p>
        </p:txBody>
      </p:sp>
      <p:sp>
        <p:nvSpPr>
          <p:cNvPr id="6" name="左大括号 5"/>
          <p:cNvSpPr/>
          <p:nvPr/>
        </p:nvSpPr>
        <p:spPr>
          <a:xfrm>
            <a:off x="6096000" y="2087235"/>
            <a:ext cx="537275" cy="4112087"/>
          </a:xfrm>
          <a:prstGeom prst="leftBrace">
            <a:avLst>
              <a:gd name="adj1" fmla="val 8333"/>
              <a:gd name="adj2" fmla="val 91149"/>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3572825" y="1949017"/>
            <a:ext cx="5616146"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
                <a:srgbClr val="C00000"/>
              </a:buClr>
              <a:buFont typeface="微软雅黑" panose="020B0503020204020204" pitchFamily="34" charset="-122"/>
              <a:buChar char="￮"/>
            </a:pPr>
            <a:r>
              <a:rPr lang="en-US" altLang="zh-CN" dirty="0">
                <a:solidFill>
                  <a:srgbClr val="FF0000"/>
                </a:solidFill>
                <a:latin typeface="+mn-ea"/>
                <a:cs typeface="宋体" pitchFamily="2" charset="-122"/>
              </a:rPr>
              <a:t>1. </a:t>
            </a:r>
            <a:r>
              <a:rPr lang="zh-CN" altLang="en-US" dirty="0">
                <a:solidFill>
                  <a:srgbClr val="FF0000"/>
                </a:solidFill>
                <a:latin typeface="+mn-ea"/>
                <a:cs typeface="宋体" pitchFamily="2" charset="-122"/>
              </a:rPr>
              <a:t>组合图首段</a:t>
            </a: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2. </a:t>
            </a:r>
            <a:r>
              <a:rPr lang="zh-CN" altLang="en-US" dirty="0">
                <a:solidFill>
                  <a:schemeClr val="tx1"/>
                </a:solidFill>
                <a:latin typeface="+mn-ea"/>
                <a:cs typeface="宋体" pitchFamily="2" charset="-122"/>
              </a:rPr>
              <a:t>组合图主体段</a:t>
            </a:r>
            <a:r>
              <a:rPr lang="en-US" altLang="zh-CN" dirty="0">
                <a:solidFill>
                  <a:schemeClr val="tx1"/>
                </a:solidFill>
                <a:latin typeface="+mn-ea"/>
                <a:cs typeface="宋体" pitchFamily="2" charset="-122"/>
              </a:rPr>
              <a:t>+</a:t>
            </a:r>
            <a:r>
              <a:rPr lang="zh-CN" altLang="en-US" dirty="0">
                <a:solidFill>
                  <a:schemeClr val="tx1"/>
                </a:solidFill>
                <a:latin typeface="+mn-ea"/>
                <a:cs typeface="宋体" pitchFamily="2" charset="-122"/>
              </a:rPr>
              <a:t>范文分析</a:t>
            </a:r>
            <a:endParaRPr lang="en-US" altLang="zh-CN" dirty="0">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solidFill>
                  <a:schemeClr val="tx1"/>
                </a:solidFill>
                <a:latin typeface="+mn-ea"/>
                <a:cs typeface="宋体" pitchFamily="2" charset="-122"/>
              </a:rPr>
              <a:t>3. </a:t>
            </a:r>
            <a:r>
              <a:rPr lang="zh-CN" altLang="en-US" dirty="0">
                <a:solidFill>
                  <a:schemeClr val="tx1"/>
                </a:solidFill>
                <a:latin typeface="+mn-ea"/>
                <a:cs typeface="宋体" pitchFamily="2" charset="-122"/>
              </a:rPr>
              <a:t>组合图尾段</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4.</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课堂练习</a:t>
            </a:r>
            <a:endParaRPr lang="en-US" altLang="zh-CN" dirty="0">
              <a:solidFill>
                <a:schemeClr val="tx1"/>
              </a:solidFill>
              <a:latin typeface="+mn-ea"/>
              <a:cs typeface="宋体" pitchFamily="2" charset="-122"/>
            </a:endParaRPr>
          </a:p>
          <a:p>
            <a:pPr algn="l">
              <a:lnSpc>
                <a:spcPct val="150000"/>
              </a:lnSpc>
              <a:buClr>
                <a:srgbClr val="C00000"/>
              </a:buClr>
              <a:buFont typeface="微软雅黑" panose="020B0503020204020204" pitchFamily="34" charset="-122"/>
              <a:buChar char="￮"/>
            </a:pPr>
            <a:r>
              <a:rPr lang="en-US" altLang="zh-CN" dirty="0">
                <a:latin typeface="+mn-ea"/>
                <a:cs typeface="宋体" pitchFamily="2" charset="-122"/>
              </a:rPr>
              <a:t>5.</a:t>
            </a:r>
            <a:r>
              <a:rPr lang="en-US" altLang="zh-CN" dirty="0">
                <a:solidFill>
                  <a:schemeClr val="tx1"/>
                </a:solidFill>
                <a:latin typeface="+mn-ea"/>
                <a:cs typeface="宋体" pitchFamily="2" charset="-122"/>
              </a:rPr>
              <a:t> </a:t>
            </a:r>
            <a:r>
              <a:rPr lang="zh-CN" altLang="en-US" dirty="0">
                <a:solidFill>
                  <a:schemeClr val="tx1"/>
                </a:solidFill>
                <a:latin typeface="+mn-ea"/>
                <a:cs typeface="宋体" pitchFamily="2" charset="-122"/>
              </a:rPr>
              <a:t>总结</a:t>
            </a:r>
            <a:endParaRPr lang="zh-CN" altLang="en-US" u="sng" dirty="0">
              <a:solidFill>
                <a:schemeClr val="tx1"/>
              </a:solidFill>
              <a:latin typeface="+mn-ea"/>
              <a:cs typeface="宋体" pitchFamily="2" charset="-122"/>
            </a:endParaRPr>
          </a:p>
        </p:txBody>
      </p:sp>
      <p:sp>
        <p:nvSpPr>
          <p:cNvPr id="5" name="标题 1"/>
          <p:cNvSpPr>
            <a:spLocks noGrp="1"/>
          </p:cNvSpPr>
          <p:nvPr/>
        </p:nvSpPr>
        <p:spPr>
          <a:xfrm>
            <a:off x="507492" y="452819"/>
            <a:ext cx="10591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mj-ea"/>
                <a:cs typeface="Times New Roman" panose="02020503050405090304" charset="0"/>
                <a:sym typeface="+mn-ea"/>
              </a:rPr>
              <a:t>IELTS WRITING  </a:t>
            </a:r>
            <a:br>
              <a:rPr lang="en-US" altLang="zh-CN" sz="3600" dirty="0">
                <a:latin typeface="+mj-ea"/>
                <a:cs typeface="Times New Roman" panose="02020503050405090304" charset="0"/>
                <a:sym typeface="+mn-ea"/>
              </a:rPr>
            </a:br>
            <a:endParaRPr lang="en-US" altLang="zh-CN" sz="3600" dirty="0">
              <a:latin typeface="+mj-ea"/>
              <a:cs typeface="Times New Roman" panose="0202050305040509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0"/>
            <a:ext cx="10515600" cy="1325563"/>
          </a:xfrm>
        </p:spPr>
        <p:txBody>
          <a:bodyPr>
            <a:normAutofit/>
          </a:bodyPr>
          <a:lstStyle/>
          <a:p>
            <a:pPr algn="ctr"/>
            <a:r>
              <a:rPr lang="en-US" altLang="zh-CN" sz="3600" dirty="0"/>
              <a:t>1. </a:t>
            </a:r>
            <a:r>
              <a:rPr lang="zh-CN" altLang="en-US" sz="3600" dirty="0"/>
              <a:t>组合图首段</a:t>
            </a:r>
          </a:p>
        </p:txBody>
      </p:sp>
      <p:sp>
        <p:nvSpPr>
          <p:cNvPr id="3" name="内容占位符 2"/>
          <p:cNvSpPr>
            <a:spLocks noGrp="1"/>
          </p:cNvSpPr>
          <p:nvPr>
            <p:ph idx="1"/>
          </p:nvPr>
        </p:nvSpPr>
        <p:spPr>
          <a:xfrm>
            <a:off x="376711" y="1136809"/>
            <a:ext cx="11262396" cy="813201"/>
          </a:xfrm>
        </p:spPr>
        <p:txBody>
          <a:bodyPr>
            <a:normAutofit/>
          </a:bodyPr>
          <a:lstStyle/>
          <a:p>
            <a:pPr marL="0" indent="0" algn="just">
              <a:lnSpc>
                <a:spcPct val="110000"/>
              </a:lnSpc>
              <a:buNone/>
            </a:pPr>
            <a:r>
              <a:rPr lang="en-US" altLang="zh-CN" sz="2000" dirty="0">
                <a:latin typeface="+mn-ea"/>
              </a:rPr>
              <a:t>The graph below shows the demand for electricity in England during typical days in winter and summer. The pie chart shows how electricity is used in an average English home.</a:t>
            </a:r>
            <a:endParaRPr lang="zh-CN" altLang="en-US" sz="2000" dirty="0">
              <a:latin typeface="+mn-ea"/>
            </a:endParaRPr>
          </a:p>
        </p:txBody>
      </p:sp>
      <p:pic>
        <p:nvPicPr>
          <p:cNvPr id="5" name="图片 4"/>
          <p:cNvPicPr>
            <a:picLocks noChangeAspect="1"/>
          </p:cNvPicPr>
          <p:nvPr/>
        </p:nvPicPr>
        <p:blipFill>
          <a:blip r:embed="rId3" cstate="print"/>
          <a:stretch>
            <a:fillRect/>
          </a:stretch>
        </p:blipFill>
        <p:spPr>
          <a:xfrm>
            <a:off x="501075" y="2028194"/>
            <a:ext cx="3152508" cy="1819568"/>
          </a:xfrm>
          <a:prstGeom prst="rect">
            <a:avLst/>
          </a:prstGeom>
        </p:spPr>
      </p:pic>
      <p:pic>
        <p:nvPicPr>
          <p:cNvPr id="7" name="图片 6"/>
          <p:cNvPicPr>
            <a:picLocks noChangeAspect="1"/>
          </p:cNvPicPr>
          <p:nvPr/>
        </p:nvPicPr>
        <p:blipFill>
          <a:blip r:embed="rId4" cstate="print"/>
          <a:stretch>
            <a:fillRect/>
          </a:stretch>
        </p:blipFill>
        <p:spPr>
          <a:xfrm>
            <a:off x="3452038" y="2005388"/>
            <a:ext cx="3098420" cy="1786996"/>
          </a:xfrm>
          <a:prstGeom prst="rect">
            <a:avLst/>
          </a:prstGeom>
        </p:spPr>
      </p:pic>
      <p:sp>
        <p:nvSpPr>
          <p:cNvPr id="4" name="文本框 3"/>
          <p:cNvSpPr txBox="1"/>
          <p:nvPr/>
        </p:nvSpPr>
        <p:spPr>
          <a:xfrm>
            <a:off x="390605" y="702631"/>
            <a:ext cx="1594884" cy="461665"/>
          </a:xfrm>
          <a:prstGeom prst="rect">
            <a:avLst/>
          </a:prstGeom>
          <a:noFill/>
        </p:spPr>
        <p:txBody>
          <a:bodyPr wrap="square" rtlCol="0">
            <a:spAutoFit/>
          </a:bodyPr>
          <a:lstStyle/>
          <a:p>
            <a:r>
              <a:rPr lang="en-US" altLang="zh-CN" sz="2400" b="1" dirty="0">
                <a:solidFill>
                  <a:srgbClr val="FF0000"/>
                </a:solidFill>
              </a:rPr>
              <a:t>C4T2</a:t>
            </a:r>
            <a:endParaRPr lang="zh-CN" altLang="en-US" sz="2400" b="1" dirty="0">
              <a:solidFill>
                <a:srgbClr val="FF0000"/>
              </a:solidFill>
            </a:endParaRPr>
          </a:p>
        </p:txBody>
      </p:sp>
      <p:sp>
        <p:nvSpPr>
          <p:cNvPr id="8" name="文本框 7"/>
          <p:cNvSpPr txBox="1"/>
          <p:nvPr/>
        </p:nvSpPr>
        <p:spPr>
          <a:xfrm>
            <a:off x="501075" y="5058569"/>
            <a:ext cx="10575853" cy="1200329"/>
          </a:xfrm>
          <a:prstGeom prst="rect">
            <a:avLst/>
          </a:prstGeom>
          <a:noFill/>
        </p:spPr>
        <p:txBody>
          <a:bodyPr wrap="square">
            <a:spAutoFit/>
          </a:bodyPr>
          <a:lstStyle/>
          <a:p>
            <a:pPr algn="just"/>
            <a:r>
              <a:rPr lang="zh-CN" altLang="en-US" sz="2400" dirty="0"/>
              <a:t>The given line graph illustrates the typical </a:t>
            </a:r>
            <a:r>
              <a:rPr lang="zh-CN" altLang="en-US" sz="2400" dirty="0">
                <a:solidFill>
                  <a:srgbClr val="0070C0"/>
                </a:solidFill>
              </a:rPr>
              <a:t>daily demand </a:t>
            </a:r>
            <a:r>
              <a:rPr lang="zh-CN" altLang="en-US" sz="2400" dirty="0"/>
              <a:t>for electricity in winter and summer days, </a:t>
            </a:r>
            <a:r>
              <a:rPr lang="zh-CN" altLang="en-US" sz="2400" dirty="0">
                <a:highlight>
                  <a:srgbClr val="92D050"/>
                </a:highlight>
              </a:rPr>
              <a:t>while</a:t>
            </a:r>
            <a:r>
              <a:rPr lang="zh-CN" altLang="en-US" sz="2400" dirty="0"/>
              <a:t> the pie chart presents </a:t>
            </a:r>
            <a:r>
              <a:rPr lang="zh-CN" altLang="en-US" sz="2400" dirty="0">
                <a:solidFill>
                  <a:srgbClr val="0070C0"/>
                </a:solidFill>
              </a:rPr>
              <a:t>the distribution</a:t>
            </a:r>
            <a:r>
              <a:rPr lang="zh-CN" altLang="en-US" sz="2400" dirty="0"/>
              <a:t> of electricity used for different purposes in an average English household.</a:t>
            </a:r>
          </a:p>
        </p:txBody>
      </p:sp>
      <p:sp>
        <p:nvSpPr>
          <p:cNvPr id="6" name="文本框 5"/>
          <p:cNvSpPr txBox="1"/>
          <p:nvPr>
            <p:custDataLst>
              <p:tags r:id="rId1"/>
            </p:custDataLst>
          </p:nvPr>
        </p:nvSpPr>
        <p:spPr>
          <a:xfrm>
            <a:off x="501015" y="4010660"/>
            <a:ext cx="9278620" cy="829945"/>
          </a:xfrm>
          <a:prstGeom prst="rect">
            <a:avLst/>
          </a:prstGeom>
          <a:solidFill>
            <a:schemeClr val="bg1"/>
          </a:solidFill>
        </p:spPr>
        <p:txBody>
          <a:bodyPr wrap="square" rtlCol="0" anchor="t">
            <a:spAutoFit/>
          </a:bodyPr>
          <a:lstStyle/>
          <a:p>
            <a:r>
              <a:rPr lang="zh-CN" altLang="en-US" sz="2400" b="1">
                <a:solidFill>
                  <a:srgbClr val="FF0000"/>
                </a:solidFill>
                <a:latin typeface="Times New Roman" panose="02020503050405090304" charset="0"/>
                <a:sym typeface="+mn-ea"/>
              </a:rPr>
              <a:t>图</a:t>
            </a:r>
            <a:r>
              <a:rPr lang="en-US" altLang="zh-CN" sz="2400" b="1" dirty="0">
                <a:solidFill>
                  <a:srgbClr val="FF0000"/>
                </a:solidFill>
                <a:latin typeface="Times New Roman" panose="02020503050405090304" charset="0"/>
                <a:sym typeface="+mn-ea"/>
              </a:rPr>
              <a:t>A shows …, and</a:t>
            </a:r>
            <a:r>
              <a:rPr lang="zh-CN" altLang="en-US" sz="2400" b="1" dirty="0">
                <a:solidFill>
                  <a:srgbClr val="FF0000"/>
                </a:solidFill>
                <a:latin typeface="Times New Roman" panose="02020503050405090304" charset="0"/>
                <a:sym typeface="+mn-ea"/>
              </a:rPr>
              <a:t> </a:t>
            </a:r>
            <a:r>
              <a:rPr lang="en-US" altLang="zh-CN" sz="2400" b="1" dirty="0">
                <a:solidFill>
                  <a:srgbClr val="FF0000"/>
                </a:solidFill>
                <a:latin typeface="Times New Roman" panose="02020503050405090304" charset="0"/>
                <a:sym typeface="+mn-ea"/>
              </a:rPr>
              <a:t>/</a:t>
            </a:r>
            <a:r>
              <a:rPr lang="zh-CN" altLang="en-US" sz="2400" b="1" dirty="0">
                <a:solidFill>
                  <a:srgbClr val="FF0000"/>
                </a:solidFill>
                <a:latin typeface="Times New Roman" panose="02020503050405090304" charset="0"/>
                <a:sym typeface="+mn-ea"/>
              </a:rPr>
              <a:t> </a:t>
            </a:r>
            <a:r>
              <a:rPr lang="en-US" altLang="zh-CN" sz="2400" b="1" dirty="0">
                <a:solidFill>
                  <a:srgbClr val="FF0000"/>
                </a:solidFill>
                <a:latin typeface="Times New Roman" panose="02020503050405090304" charset="0"/>
                <a:sym typeface="+mn-ea"/>
              </a:rPr>
              <a:t>while</a:t>
            </a:r>
            <a:r>
              <a:rPr lang="zh-CN" altLang="en-US" sz="2400" b="1" dirty="0">
                <a:solidFill>
                  <a:srgbClr val="FF0000"/>
                </a:solidFill>
                <a:latin typeface="Times New Roman" panose="02020503050405090304" charset="0"/>
                <a:sym typeface="+mn-ea"/>
              </a:rPr>
              <a:t>图</a:t>
            </a:r>
            <a:r>
              <a:rPr lang="en-US" altLang="zh-CN" sz="2400" b="1" dirty="0">
                <a:solidFill>
                  <a:srgbClr val="FF0000"/>
                </a:solidFill>
                <a:latin typeface="Times New Roman" panose="02020503050405090304" charset="0"/>
                <a:sym typeface="+mn-ea"/>
              </a:rPr>
              <a:t>B describes….</a:t>
            </a:r>
          </a:p>
          <a:p>
            <a:r>
              <a:rPr lang="en-US" altLang="zh-CN" sz="2400" b="1" dirty="0">
                <a:solidFill>
                  <a:srgbClr val="FF0000"/>
                </a:solidFill>
                <a:latin typeface="Times New Roman" panose="02020503050405090304" charset="0"/>
                <a:sym typeface="+mn-ea"/>
              </a:rPr>
              <a:t>(</a:t>
            </a:r>
            <a:r>
              <a:rPr lang="zh-CN" altLang="en-US" sz="2400" b="1">
                <a:solidFill>
                  <a:srgbClr val="FF0000"/>
                </a:solidFill>
                <a:latin typeface="Times New Roman" panose="02020503050405090304" charset="0"/>
                <a:sym typeface="+mn-ea"/>
              </a:rPr>
              <a:t>图</a:t>
            </a:r>
            <a:r>
              <a:rPr lang="en-US" altLang="zh-CN" sz="2400" b="1" dirty="0">
                <a:solidFill>
                  <a:srgbClr val="FF0000"/>
                </a:solidFill>
                <a:latin typeface="Times New Roman" panose="02020503050405090304" charset="0"/>
                <a:sym typeface="+mn-ea"/>
              </a:rPr>
              <a:t>A</a:t>
            </a:r>
            <a:r>
              <a:rPr lang="zh-CN" altLang="en-US" sz="2400" b="1" dirty="0">
                <a:solidFill>
                  <a:srgbClr val="FF0000"/>
                </a:solidFill>
                <a:latin typeface="Times New Roman" panose="02020503050405090304" charset="0"/>
                <a:sym typeface="+mn-ea"/>
              </a:rPr>
              <a:t>和图</a:t>
            </a:r>
            <a:r>
              <a:rPr lang="en-US" altLang="zh-CN" sz="2400" b="1" dirty="0">
                <a:solidFill>
                  <a:srgbClr val="FF0000"/>
                </a:solidFill>
                <a:latin typeface="Times New Roman" panose="02020503050405090304" charset="0"/>
                <a:sym typeface="+mn-ea"/>
              </a:rPr>
              <a:t>B</a:t>
            </a:r>
            <a:r>
              <a:rPr lang="zh-CN" altLang="en-US" sz="2400" b="1" dirty="0">
                <a:solidFill>
                  <a:srgbClr val="FF0000"/>
                </a:solidFill>
                <a:latin typeface="Times New Roman" panose="02020503050405090304" charset="0"/>
                <a:sym typeface="+mn-ea"/>
              </a:rPr>
              <a:t>为同一类型图表时，则</a:t>
            </a:r>
            <a:r>
              <a:rPr lang="en-US" altLang="zh-CN" sz="2400" b="1" dirty="0">
                <a:solidFill>
                  <a:srgbClr val="FF0000"/>
                </a:solidFill>
                <a:latin typeface="Times New Roman" panose="02020503050405090304" charset="0"/>
                <a:sym typeface="+mn-ea"/>
              </a:rPr>
              <a:t>The charts/graphs indicate...and...)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bldLvl="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矩形 1"/>
          <p:cNvSpPr>
            <a:spLocks noChangeArrowheads="1"/>
          </p:cNvSpPr>
          <p:nvPr/>
        </p:nvSpPr>
        <p:spPr bwMode="auto">
          <a:xfrm>
            <a:off x="5980430" y="2581910"/>
            <a:ext cx="537337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Arial" panose="020B0604020202090204" pitchFamily="34" charset="0"/>
                <a:ea typeface="华文细黑" charset="-122"/>
              </a:defRPr>
            </a:lvl1pPr>
            <a:lvl2pPr marL="742950" indent="-285750">
              <a:spcBef>
                <a:spcPct val="20000"/>
              </a:spcBef>
              <a:buFont typeface="Arial" panose="020B0604020202090204" pitchFamily="34" charset="0"/>
              <a:buChar char="–"/>
              <a:defRPr sz="2800">
                <a:solidFill>
                  <a:schemeClr val="tx1"/>
                </a:solidFill>
                <a:latin typeface="Arial" panose="020B0604020202090204" pitchFamily="34" charset="0"/>
                <a:ea typeface="华文细黑" charset="-122"/>
              </a:defRPr>
            </a:lvl2pPr>
            <a:lvl3pPr marL="1143000" indent="-228600">
              <a:spcBef>
                <a:spcPct val="20000"/>
              </a:spcBef>
              <a:buFont typeface="Arial" panose="020B0604020202090204" pitchFamily="34" charset="0"/>
              <a:buChar char="•"/>
              <a:defRPr sz="2400">
                <a:solidFill>
                  <a:schemeClr val="tx1"/>
                </a:solidFill>
                <a:latin typeface="Arial" panose="020B0604020202090204" pitchFamily="34" charset="0"/>
                <a:ea typeface="华文细黑" charset="-122"/>
              </a:defRPr>
            </a:lvl3pPr>
            <a:lvl4pPr marL="1600200" indent="-228600">
              <a:spcBef>
                <a:spcPct val="20000"/>
              </a:spcBef>
              <a:buFont typeface="Arial" panose="020B0604020202090204" pitchFamily="34" charset="0"/>
              <a:buChar char="–"/>
              <a:defRPr sz="2000">
                <a:solidFill>
                  <a:schemeClr val="tx1"/>
                </a:solidFill>
                <a:latin typeface="Arial" panose="020B0604020202090204" pitchFamily="34" charset="0"/>
                <a:ea typeface="华文细黑" charset="-122"/>
              </a:defRPr>
            </a:lvl4pPr>
            <a:lvl5pPr marL="2057400" indent="-228600">
              <a:spcBef>
                <a:spcPct val="20000"/>
              </a:spcBef>
              <a:buFont typeface="Arial" panose="020B0604020202090204" pitchFamily="34" charset="0"/>
              <a:buChar char="»"/>
              <a:defRPr sz="2000">
                <a:solidFill>
                  <a:schemeClr val="tx1"/>
                </a:solidFill>
                <a:latin typeface="Arial" panose="020B0604020202090204" pitchFamily="34" charset="0"/>
                <a:ea typeface="华文细黑"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Arial" panose="020B0604020202090204" pitchFamily="34" charset="0"/>
                <a:ea typeface="华文细黑"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Arial" panose="020B0604020202090204" pitchFamily="34" charset="0"/>
                <a:ea typeface="华文细黑"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Arial" panose="020B0604020202090204" pitchFamily="34" charset="0"/>
                <a:ea typeface="华文细黑"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Arial" panose="020B0604020202090204" pitchFamily="34" charset="0"/>
                <a:ea typeface="华文细黑" charset="-122"/>
              </a:defRPr>
            </a:lvl9pPr>
          </a:lstStyle>
          <a:p>
            <a:pPr eaLnBrk="1" hangingPunct="1">
              <a:spcBef>
                <a:spcPct val="0"/>
              </a:spcBef>
              <a:buFontTx/>
              <a:buNone/>
            </a:pPr>
            <a:r>
              <a:rPr lang="en-US" altLang="zh-CN" sz="2800" b="1" dirty="0">
                <a:solidFill>
                  <a:srgbClr val="0070C0"/>
                </a:solidFill>
                <a:latin typeface="Times New Roman" panose="02020503050405090304" charset="0"/>
                <a:ea typeface="宋体" pitchFamily="2" charset="-122"/>
              </a:rPr>
              <a:t>The line graph describes </a:t>
            </a:r>
            <a:r>
              <a:rPr lang="en-US" altLang="zh-CN" sz="2800" dirty="0">
                <a:latin typeface="Times New Roman" panose="02020503050405090304" charset="0"/>
                <a:ea typeface="宋体" pitchFamily="2" charset="-122"/>
              </a:rPr>
              <a:t>how</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global</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water</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was</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used</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between</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1990</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and</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2000, </a:t>
            </a:r>
            <a:r>
              <a:rPr lang="en-US" altLang="zh-CN" sz="2800" b="1" dirty="0">
                <a:solidFill>
                  <a:srgbClr val="FF0000"/>
                </a:solidFill>
                <a:latin typeface="Times New Roman" panose="02020503050405090304" charset="0"/>
                <a:ea typeface="宋体" pitchFamily="2" charset="-122"/>
              </a:rPr>
              <a:t>while</a:t>
            </a:r>
            <a:r>
              <a:rPr lang="en-US" altLang="zh-CN" sz="2800" dirty="0">
                <a:latin typeface="Times New Roman" panose="02020503050405090304" charset="0"/>
                <a:ea typeface="宋体" pitchFamily="2" charset="-122"/>
              </a:rPr>
              <a:t> </a:t>
            </a:r>
            <a:r>
              <a:rPr lang="en-US" altLang="zh-CN" sz="2800" b="1" dirty="0">
                <a:solidFill>
                  <a:srgbClr val="0070C0"/>
                </a:solidFill>
                <a:latin typeface="Times New Roman" panose="02020503050405090304" charset="0"/>
                <a:ea typeface="宋体" pitchFamily="2" charset="-122"/>
              </a:rPr>
              <a:t>the table compares</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the</a:t>
            </a:r>
            <a:r>
              <a:rPr lang="zh-CN" altLang="en-US" sz="2800" dirty="0">
                <a:latin typeface="Times New Roman" panose="02020503050405090304" charset="0"/>
                <a:ea typeface="宋体" pitchFamily="2" charset="-122"/>
              </a:rPr>
              <a:t> </a:t>
            </a:r>
            <a:r>
              <a:rPr lang="en-US" altLang="zh-CN" sz="2800" dirty="0">
                <a:latin typeface="Times New Roman" panose="02020503050405090304" charset="0"/>
                <a:ea typeface="宋体" pitchFamily="2" charset="-122"/>
              </a:rPr>
              <a:t>water consumption in two different countries – Brazil and Congo. </a:t>
            </a:r>
          </a:p>
        </p:txBody>
      </p:sp>
      <p:sp>
        <p:nvSpPr>
          <p:cNvPr id="8" name="标题 4"/>
          <p:cNvSpPr txBox="1">
            <a:spLocks noGrp="1"/>
          </p:cNvSpPr>
          <p:nvPr>
            <p:ph type="title"/>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nSpc>
                <a:spcPct val="90000"/>
              </a:lnSpc>
              <a:spcBef>
                <a:spcPct val="0"/>
              </a:spcBef>
              <a:buNone/>
              <a:defRPr sz="3600" b="0" i="0">
                <a:latin typeface="微软雅黑" panose="020B0503020204020204" pitchFamily="34" charset="-122"/>
                <a:ea typeface="微软雅黑" panose="020B0503020204020204" pitchFamily="34" charset="-122"/>
                <a:cs typeface="+mj-cs"/>
              </a:defRPr>
            </a:lvl1pPr>
          </a:lstStyle>
          <a:p>
            <a:pPr algn="ctr"/>
            <a:r>
              <a:rPr lang="zh-CN" altLang="en-US" dirty="0"/>
              <a:t>组合图首段写作练习</a:t>
            </a:r>
          </a:p>
        </p:txBody>
      </p:sp>
      <p:pic>
        <p:nvPicPr>
          <p:cNvPr id="4" name="内容占位符 3"/>
          <p:cNvPicPr>
            <a:picLocks noGrp="1" noChangeAspect="1"/>
          </p:cNvPicPr>
          <p:nvPr>
            <p:ph idx="1"/>
            <p:custDataLst>
              <p:tags r:id="rId2"/>
            </p:custDataLst>
          </p:nvPr>
        </p:nvPicPr>
        <p:blipFill>
          <a:blip r:embed="rId5"/>
          <a:stretch>
            <a:fillRect/>
          </a:stretch>
        </p:blipFill>
        <p:spPr>
          <a:xfrm>
            <a:off x="254582" y="1213850"/>
            <a:ext cx="5007973" cy="5644150"/>
          </a:xfrm>
          <a:prstGeom prst="rect">
            <a:avLst/>
          </a:prstGeom>
        </p:spPr>
      </p:pic>
      <p:sp>
        <p:nvSpPr>
          <p:cNvPr id="5" name="标题 1"/>
          <p:cNvSpPr>
            <a:spLocks noGrp="1"/>
          </p:cNvSpPr>
          <p:nvPr>
            <p:custDataLst>
              <p:tags r:id="rId3"/>
            </p:custDataLst>
          </p:nvPr>
        </p:nvSpPr>
        <p:spPr>
          <a:xfrm>
            <a:off x="569595" y="865348"/>
            <a:ext cx="3697605" cy="438247"/>
          </a:xfrm>
          <a:prstGeom prst="rect">
            <a:avLst/>
          </a:prstGeom>
        </p:spPr>
        <p:txBody>
          <a:bodyPr vert="horz" lIns="91440" tIns="45720" rIns="91440" bIns="45720" rtlCol="0" anchor="ctr">
            <a:normAutofit fontScale="9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2800" b="1" dirty="0">
                <a:solidFill>
                  <a:srgbClr val="FF0000"/>
                </a:solidFill>
              </a:rPr>
              <a:t>C6T1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9">
                                            <p:txEl>
                                              <p:pRg st="0" end="0"/>
                                            </p:txEl>
                                          </p:spTgt>
                                        </p:tgtEl>
                                        <p:attrNameLst>
                                          <p:attrName>style.visibility</p:attrName>
                                        </p:attrNameLst>
                                      </p:cBhvr>
                                      <p:to>
                                        <p:strVal val="visible"/>
                                      </p:to>
                                    </p:set>
                                    <p:animEffect transition="in" filter="blinds(horizontal)">
                                      <p:cBhvr>
                                        <p:cTn id="7" dur="500"/>
                                        <p:tgtEl>
                                          <p:spTgt spid="522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custDataLst>
              <p:tags r:id="rId1"/>
            </p:custDataLst>
          </p:nvPr>
        </p:nvPicPr>
        <p:blipFill>
          <a:blip r:embed="rId3"/>
          <a:stretch>
            <a:fillRect/>
          </a:stretch>
        </p:blipFill>
        <p:spPr>
          <a:xfrm>
            <a:off x="1941465" y="435720"/>
            <a:ext cx="6742267" cy="5989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sz="3600" dirty="0"/>
              <a:t>The diagram illustrates how global water was used and the sheet shows/compares two countries’ quantity of water consumed. </a:t>
            </a:r>
            <a:endParaRPr lang="zh-CN" altLang="en-US" sz="3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YyNjcwYmMxOWIwNzEzYzFhMGY2Njg2NGQxNWYyZj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317,&quot;width&quot;:12749}"/>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317,&quot;width&quot;:12749}"/>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828*347"/>
  <p:tag name="TABLE_ENDDRAG_RECT" val="66*163*828*347"/>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828*347"/>
  <p:tag name="TABLE_ENDDRAG_RECT" val="66*163*828*347"/>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2306</Words>
  <Application>Microsoft Office PowerPoint</Application>
  <PresentationFormat>宽屏</PresentationFormat>
  <Paragraphs>249</Paragraphs>
  <Slides>43</Slides>
  <Notes>4</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Microsoft YaHei Light</vt:lpstr>
      <vt:lpstr>等线</vt:lpstr>
      <vt:lpstr>微软雅黑</vt:lpstr>
      <vt:lpstr>微软雅黑 Light</vt:lpstr>
      <vt:lpstr>Arial</vt:lpstr>
      <vt:lpstr>Calibri</vt:lpstr>
      <vt:lpstr>Californian FB</vt:lpstr>
      <vt:lpstr>Times New Roman</vt:lpstr>
      <vt:lpstr>WPS</vt:lpstr>
      <vt:lpstr>组合图</vt:lpstr>
      <vt:lpstr>PowerPoint 演示文稿</vt:lpstr>
      <vt:lpstr>PowerPoint 演示文稿</vt:lpstr>
      <vt:lpstr>PowerPoint 演示文稿</vt:lpstr>
      <vt:lpstr>PowerPoint 演示文稿</vt:lpstr>
      <vt:lpstr>1. 组合图首段</vt:lpstr>
      <vt:lpstr>组合图首段写作练习</vt:lpstr>
      <vt:lpstr>PowerPoint 演示文稿</vt:lpstr>
      <vt:lpstr>PowerPoint 演示文稿</vt:lpstr>
      <vt:lpstr>PowerPoint 演示文稿</vt:lpstr>
      <vt:lpstr>C6T1</vt:lpstr>
      <vt:lpstr>PowerPoint 演示文稿</vt:lpstr>
      <vt:lpstr>PowerPoint 演示文稿</vt:lpstr>
      <vt:lpstr>PowerPoint 演示文稿</vt:lpstr>
      <vt:lpstr>动态图</vt:lpstr>
      <vt:lpstr>动态图</vt:lpstr>
      <vt:lpstr>静态图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雅思写作考前准备</vt:lpstr>
      <vt:lpstr>雅思写作考前准备</vt:lpstr>
      <vt:lpstr>TASK1 ANSWER SHEET</vt:lpstr>
      <vt:lpstr>Task1小作文</vt:lpstr>
      <vt:lpstr>Task1小作文</vt:lpstr>
      <vt:lpstr>Task1小作文</vt:lpstr>
      <vt:lpstr>Task1小作文</vt:lpstr>
      <vt:lpstr>Task1小作文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组合图</dc:title>
  <dc:creator>六一</dc:creator>
  <cp:lastModifiedBy>博 陈</cp:lastModifiedBy>
  <cp:revision>63</cp:revision>
  <dcterms:created xsi:type="dcterms:W3CDTF">2024-03-31T09:26:28Z</dcterms:created>
  <dcterms:modified xsi:type="dcterms:W3CDTF">2024-04-10T03:13:58Z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2F41568B7EC842889A8E1D44D9BD641A_12</vt:lpwstr>
  </property>
  <property fmtid="{D5CDD505-2E9C-101B-9397-08002B2CF9AE}" pid="3" name="KSOProductBuildVer">
    <vt:lpwstr>2052-6.5.2.8766</vt:lpwstr>
  </property>
</Properties>
</file>